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4" r:id="rId3"/>
  </p:sldMasterIdLst>
  <p:notesMasterIdLst>
    <p:notesMasterId r:id="rId17"/>
  </p:notesMasterIdLst>
  <p:handoutMasterIdLst>
    <p:handoutMasterId r:id="rId18"/>
  </p:handoutMasterIdLst>
  <p:sldIdLst>
    <p:sldId id="298" r:id="rId4"/>
    <p:sldId id="268" r:id="rId5"/>
    <p:sldId id="333" r:id="rId6"/>
    <p:sldId id="325" r:id="rId7"/>
    <p:sldId id="334" r:id="rId8"/>
    <p:sldId id="326" r:id="rId9"/>
    <p:sldId id="335" r:id="rId10"/>
    <p:sldId id="302" r:id="rId11"/>
    <p:sldId id="303" r:id="rId12"/>
    <p:sldId id="292" r:id="rId13"/>
    <p:sldId id="310" r:id="rId14"/>
    <p:sldId id="332" r:id="rId15"/>
    <p:sldId id="331" r:id="rId1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BBD39FB3-B7ED-4683-B349-D6AAFEB0C852}">
          <p14:sldIdLst>
            <p14:sldId id="298"/>
            <p14:sldId id="268"/>
            <p14:sldId id="333"/>
            <p14:sldId id="325"/>
            <p14:sldId id="334"/>
            <p14:sldId id="326"/>
            <p14:sldId id="335"/>
            <p14:sldId id="302"/>
            <p14:sldId id="303"/>
            <p14:sldId id="292"/>
            <p14:sldId id="310"/>
            <p14:sldId id="332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7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2" autoAdjust="0"/>
    <p:restoredTop sz="95644" autoAdjust="0"/>
  </p:normalViewPr>
  <p:slideViewPr>
    <p:cSldViewPr showGuides="1">
      <p:cViewPr varScale="1">
        <p:scale>
          <a:sx n="94" d="100"/>
          <a:sy n="94" d="100"/>
        </p:scale>
        <p:origin x="2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PowerPoint%20&#30340;&#22294;&#34920;%20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766404199475"/>
          <c:y val="0.28255835435619098"/>
          <c:w val="0.46091163604549401"/>
          <c:h val="0.67123053793033205"/>
        </c:manualLayout>
      </c:layout>
      <c:pieChart>
        <c:varyColors val="1"/>
        <c:ser>
          <c:idx val="0"/>
          <c:order val="0"/>
          <c:tx>
            <c:strRef>
              <c:f>工作表1!$F$1</c:f>
              <c:strCache>
                <c:ptCount val="1"/>
                <c:pt idx="0">
                  <c:v>報名人數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A26-4BAB-BB8D-D919F5421AB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A26-4BAB-BB8D-D919F5421AB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A26-4BAB-BB8D-D919F5421AB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A26-4BAB-BB8D-D919F5421AB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BA26-4BAB-BB8D-D919F5421ABE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BA26-4BAB-BB8D-D919F5421ABE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BA26-4BAB-BB8D-D919F5421ABE}"/>
              </c:ext>
            </c:extLst>
          </c:dPt>
          <c:dLbls>
            <c:dLbl>
              <c:idx val="0"/>
              <c:layout>
                <c:manualLayout>
                  <c:x val="-0.16940575519738299"/>
                  <c:y val="-0.142930428957313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400" dirty="0">
                        <a:latin typeface="微軟正黑體" pitchFamily="34" charset="-120"/>
                        <a:ea typeface="微軟正黑體" pitchFamily="34" charset="-120"/>
                      </a:rPr>
                      <a:t>一般</a:t>
                    </a:r>
                    <a:r>
                      <a:rPr lang="zh-TW" altLang="en-US" sz="1400" dirty="0">
                        <a:latin typeface="微軟正黑體" pitchFamily="34" charset="-120"/>
                        <a:ea typeface="微軟正黑體" pitchFamily="34" charset="-120"/>
                      </a:rPr>
                      <a:t>企業
</a:t>
                    </a:r>
                    <a:r>
                      <a:rPr lang="en-US" altLang="zh-TW" sz="1400" dirty="0">
                        <a:latin typeface="微軟正黑體" pitchFamily="34" charset="-120"/>
                        <a:ea typeface="微軟正黑體" pitchFamily="34" charset="-120"/>
                      </a:rPr>
                      <a:t>61%</a:t>
                    </a:r>
                    <a:endParaRPr lang="zh-TW" alt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26-4BAB-BB8D-D919F5421ABE}"/>
                </c:ext>
              </c:extLst>
            </c:dLbl>
            <c:dLbl>
              <c:idx val="1"/>
              <c:layout>
                <c:manualLayout>
                  <c:x val="-7.0589457567804001E-3"/>
                  <c:y val="0.18103601633129199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400" dirty="0">
                        <a:latin typeface="微軟正黑體" pitchFamily="34" charset="-120"/>
                        <a:ea typeface="微軟正黑體" pitchFamily="34" charset="-120"/>
                      </a:rPr>
                      <a:t>学校</a:t>
                    </a:r>
                    <a:r>
                      <a:rPr lang="zh-TW" altLang="en-US" sz="1400" dirty="0">
                        <a:latin typeface="微軟正黑體" pitchFamily="34" charset="-120"/>
                        <a:ea typeface="微軟正黑體" pitchFamily="34" charset="-120"/>
                      </a:rPr>
                      <a:t>
</a:t>
                    </a:r>
                    <a:r>
                      <a:rPr lang="en-US" altLang="zh-TW" sz="1400" dirty="0">
                        <a:latin typeface="微軟正黑體" pitchFamily="34" charset="-120"/>
                        <a:ea typeface="微軟正黑體" pitchFamily="34" charset="-120"/>
                      </a:rPr>
                      <a:t>12%</a:t>
                    </a:r>
                    <a:endParaRPr lang="zh-TW" alt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26-4BAB-BB8D-D919F5421ABE}"/>
                </c:ext>
              </c:extLst>
            </c:dLbl>
            <c:dLbl>
              <c:idx val="2"/>
              <c:layout>
                <c:manualLayout>
                  <c:x val="-8.4938101487314094E-2"/>
                  <c:y val="0.154940690059374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>
                        <a:latin typeface="微軟正黑體" pitchFamily="34" charset="-120"/>
                        <a:ea typeface="微軟正黑體" pitchFamily="34" charset="-120"/>
                      </a:rPr>
                      <a:t>研究</a:t>
                    </a:r>
                    <a:r>
                      <a:rPr lang="ja-JP" altLang="en-US" sz="1400" dirty="0">
                        <a:latin typeface="微軟正黑體" pitchFamily="34" charset="-120"/>
                        <a:ea typeface="微軟正黑體" pitchFamily="34" charset="-120"/>
                      </a:rPr>
                      <a:t>部門</a:t>
                    </a:r>
                    <a:r>
                      <a:rPr lang="zh-TW" altLang="en-US" sz="1400" dirty="0">
                        <a:latin typeface="微軟正黑體" pitchFamily="34" charset="-120"/>
                        <a:ea typeface="微軟正黑體" pitchFamily="34" charset="-120"/>
                      </a:rPr>
                      <a:t>
</a:t>
                    </a:r>
                    <a:r>
                      <a:rPr lang="en-US" altLang="zh-TW" sz="1400" dirty="0">
                        <a:latin typeface="微軟正黑體" pitchFamily="34" charset="-120"/>
                        <a:ea typeface="微軟正黑體" pitchFamily="34" charset="-120"/>
                      </a:rPr>
                      <a:t>7%</a:t>
                    </a:r>
                    <a:endParaRPr lang="zh-TW" alt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26-4BAB-BB8D-D919F5421ABE}"/>
                </c:ext>
              </c:extLst>
            </c:dLbl>
            <c:dLbl>
              <c:idx val="3"/>
              <c:layout>
                <c:manualLayout>
                  <c:x val="-0.16698448436284899"/>
                  <c:y val="0.11862594769163599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400" dirty="0">
                        <a:latin typeface="微軟正黑體" pitchFamily="34" charset="-120"/>
                        <a:ea typeface="微軟正黑體" pitchFamily="34" charset="-120"/>
                      </a:rPr>
                      <a:t>NPO</a:t>
                    </a:r>
                    <a:r>
                      <a:rPr lang="zh-TW" altLang="en-US" sz="1400" dirty="0">
                        <a:latin typeface="微軟正黑體" pitchFamily="34" charset="-120"/>
                        <a:ea typeface="微軟正黑體" pitchFamily="34" charset="-120"/>
                      </a:rPr>
                      <a:t>
</a:t>
                    </a:r>
                    <a:r>
                      <a:rPr lang="en-US" altLang="zh-TW" sz="1400" dirty="0">
                        <a:latin typeface="微軟正黑體" pitchFamily="34" charset="-120"/>
                        <a:ea typeface="微軟正黑體" pitchFamily="34" charset="-120"/>
                      </a:rPr>
                      <a:t>4%</a:t>
                    </a:r>
                    <a:endParaRPr lang="zh-TW" alt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26-4BAB-BB8D-D919F5421ABE}"/>
                </c:ext>
              </c:extLst>
            </c:dLbl>
            <c:dLbl>
              <c:idx val="4"/>
              <c:layout>
                <c:manualLayout>
                  <c:x val="-0.17030703185757101"/>
                  <c:y val="-6.3556396032624696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400" dirty="0">
                        <a:latin typeface="微軟正黑體" pitchFamily="34" charset="-120"/>
                        <a:ea typeface="微軟正黑體" pitchFamily="34" charset="-120"/>
                      </a:rPr>
                      <a:t>社団法人</a:t>
                    </a:r>
                    <a:r>
                      <a:rPr lang="zh-TW" altLang="en-US" sz="1400" dirty="0">
                        <a:latin typeface="微軟正黑體" pitchFamily="34" charset="-120"/>
                        <a:ea typeface="微軟正黑體" pitchFamily="34" charset="-120"/>
                      </a:rPr>
                      <a:t>
</a:t>
                    </a:r>
                    <a:r>
                      <a:rPr lang="en-US" altLang="zh-TW" sz="1400" dirty="0">
                        <a:latin typeface="微軟正黑體" pitchFamily="34" charset="-120"/>
                        <a:ea typeface="微軟正黑體" pitchFamily="34" charset="-120"/>
                      </a:rPr>
                      <a:t>2%</a:t>
                    </a:r>
                    <a:endParaRPr lang="zh-TW" altLang="en-US" dirty="0">
                      <a:latin typeface="軟體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26-4BAB-BB8D-D919F5421ABE}"/>
                </c:ext>
              </c:extLst>
            </c:dLbl>
            <c:dLbl>
              <c:idx val="5"/>
              <c:layout>
                <c:manualLayout>
                  <c:x val="-4.7445647419072597E-2"/>
                  <c:y val="-1.67351502178733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sz="1400" dirty="0">
                        <a:latin typeface="微軟正黑體" pitchFamily="34" charset="-120"/>
                        <a:ea typeface="微軟正黑體" pitchFamily="34" charset="-120"/>
                      </a:rPr>
                      <a:t>個人</a:t>
                    </a:r>
                    <a:r>
                      <a:rPr lang="zh-TW" altLang="en-US" sz="1400" dirty="0">
                        <a:latin typeface="微軟正黑體" pitchFamily="34" charset="-120"/>
                        <a:ea typeface="微軟正黑體" pitchFamily="34" charset="-120"/>
                      </a:rPr>
                      <a:t>
</a:t>
                    </a:r>
                    <a:r>
                      <a:rPr lang="en-US" altLang="zh-TW" sz="1400" dirty="0">
                        <a:latin typeface="微軟正黑體" pitchFamily="34" charset="-120"/>
                        <a:ea typeface="微軟正黑體" pitchFamily="34" charset="-120"/>
                      </a:rPr>
                      <a:t>8%</a:t>
                    </a:r>
                    <a:endParaRPr lang="zh-TW" alt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26-4BAB-BB8D-D919F5421ABE}"/>
                </c:ext>
              </c:extLst>
            </c:dLbl>
            <c:dLbl>
              <c:idx val="6"/>
              <c:layout>
                <c:manualLayout>
                  <c:x val="4.8986876640419903E-2"/>
                  <c:y val="-1.2657671431847701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sz="1400" dirty="0">
                        <a:latin typeface="微軟正黑體" pitchFamily="34" charset="-120"/>
                        <a:ea typeface="微軟正黑體" pitchFamily="34" charset="-120"/>
                      </a:rPr>
                      <a:t>政府部門</a:t>
                    </a:r>
                    <a:r>
                      <a:rPr lang="en-US" altLang="zh-TW" sz="1400" dirty="0">
                        <a:latin typeface="微軟正黑體" pitchFamily="34" charset="-120"/>
                        <a:ea typeface="微軟正黑體" pitchFamily="34" charset="-120"/>
                      </a:rPr>
                      <a:t>4%</a:t>
                    </a:r>
                    <a:endParaRPr lang="zh-TW" alt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26-4BAB-BB8D-D919F5421ABE}"/>
                </c:ext>
              </c:extLst>
            </c:dLbl>
            <c:dLbl>
              <c:idx val="7"/>
              <c:layout>
                <c:manualLayout>
                  <c:x val="0.21765937796480384"/>
                  <c:y val="8.1271310780930334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sz="1200" dirty="0">
                        <a:latin typeface="微軟正黑體" pitchFamily="34" charset="-120"/>
                        <a:ea typeface="微軟正黑體" pitchFamily="34" charset="-120"/>
                      </a:rPr>
                      <a:t>Social</a:t>
                    </a:r>
                    <a:r>
                      <a:rPr lang="en-US" altLang="zh-TW" sz="1200" baseline="0" dirty="0">
                        <a:latin typeface="微軟正黑體" pitchFamily="34" charset="-120"/>
                        <a:ea typeface="微軟正黑體" pitchFamily="34" charset="-120"/>
                      </a:rPr>
                      <a:t> community</a:t>
                    </a:r>
                    <a:r>
                      <a:rPr lang="zh-TW" altLang="en-US" sz="1400" dirty="0">
                        <a:latin typeface="微軟正黑體" pitchFamily="34" charset="-120"/>
                        <a:ea typeface="微軟正黑體" pitchFamily="34" charset="-120"/>
                      </a:rPr>
                      <a:t>
</a:t>
                    </a:r>
                    <a:r>
                      <a:rPr lang="en-US" altLang="zh-TW" sz="1400" dirty="0">
                        <a:latin typeface="微軟正黑體" pitchFamily="34" charset="-120"/>
                        <a:ea typeface="微軟正黑體" pitchFamily="34" charset="-120"/>
                      </a:rPr>
                      <a:t>2%</a:t>
                    </a:r>
                    <a:endParaRPr lang="zh-TW" alt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26-4BAB-BB8D-D919F5421AB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ja-JP" sz="1400">
                    <a:latin typeface="微軟正黑體" pitchFamily="34" charset="-120"/>
                    <a:ea typeface="微軟正黑體" pitchFamily="34" charset="-120"/>
                  </a:defRPr>
                </a:pPr>
                <a:endParaRPr lang="ja-JP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工作表1!$D$2:$D$9</c:f>
              <c:strCache>
                <c:ptCount val="8"/>
                <c:pt idx="0">
                  <c:v>公司企業</c:v>
                </c:pt>
                <c:pt idx="1">
                  <c:v>學校</c:v>
                </c:pt>
                <c:pt idx="2">
                  <c:v>研究單位</c:v>
                </c:pt>
                <c:pt idx="3">
                  <c:v>非營利機構</c:v>
                </c:pt>
                <c:pt idx="4">
                  <c:v>公協會</c:v>
                </c:pt>
                <c:pt idx="5">
                  <c:v>個人</c:v>
                </c:pt>
                <c:pt idx="6">
                  <c:v>政府部門</c:v>
                </c:pt>
                <c:pt idx="7">
                  <c:v>社群</c:v>
                </c:pt>
              </c:strCache>
            </c:strRef>
          </c:cat>
          <c:val>
            <c:numRef>
              <c:f>工作表1!$F$2:$F$9</c:f>
              <c:numCache>
                <c:formatCode>General</c:formatCode>
                <c:ptCount val="8"/>
                <c:pt idx="0">
                  <c:v>185</c:v>
                </c:pt>
                <c:pt idx="1">
                  <c:v>31</c:v>
                </c:pt>
                <c:pt idx="2">
                  <c:v>21</c:v>
                </c:pt>
                <c:pt idx="3">
                  <c:v>9</c:v>
                </c:pt>
                <c:pt idx="4">
                  <c:v>8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26-4BAB-BB8D-D919F5421A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/>
                      <a:t>252</a:t>
                    </a:r>
                    <a:endParaRPr lang="en-US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D8-4BA3-B28F-9A7DB3EBE2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ja-JP"/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'[Microsoft PowerPoint 的圖表 ]工作表2'!$A$1:$A$8</c:f>
              <c:strCache>
                <c:ptCount val="8"/>
                <c:pt idx="0">
                  <c:v>公司</c:v>
                </c:pt>
                <c:pt idx="1">
                  <c:v>學校</c:v>
                </c:pt>
                <c:pt idx="2">
                  <c:v>研究單位</c:v>
                </c:pt>
                <c:pt idx="3">
                  <c:v>個人</c:v>
                </c:pt>
                <c:pt idx="4">
                  <c:v>非營利組織</c:v>
                </c:pt>
                <c:pt idx="5">
                  <c:v>公協會</c:v>
                </c:pt>
                <c:pt idx="6">
                  <c:v>政府部門</c:v>
                </c:pt>
                <c:pt idx="7">
                  <c:v>社群</c:v>
                </c:pt>
              </c:strCache>
            </c:strRef>
          </c:cat>
          <c:val>
            <c:numRef>
              <c:f>'[Microsoft PowerPoint 的圖表 ]工作表2'!$B$1:$B$8</c:f>
              <c:numCache>
                <c:formatCode>General</c:formatCode>
                <c:ptCount val="8"/>
                <c:pt idx="0">
                  <c:v>243</c:v>
                </c:pt>
                <c:pt idx="1">
                  <c:v>48</c:v>
                </c:pt>
                <c:pt idx="2">
                  <c:v>32</c:v>
                </c:pt>
                <c:pt idx="3">
                  <c:v>27</c:v>
                </c:pt>
                <c:pt idx="4">
                  <c:v>15</c:v>
                </c:pt>
                <c:pt idx="5">
                  <c:v>14</c:v>
                </c:pt>
                <c:pt idx="6">
                  <c:v>9</c:v>
                </c:pt>
                <c:pt idx="7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D8-4BA3-B28F-9A7DB3EBE2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2060800"/>
        <c:axId val="82067840"/>
        <c:axId val="0"/>
      </c:bar3DChart>
      <c:catAx>
        <c:axId val="8206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ja-JP" sz="1400"/>
            </a:pPr>
            <a:endParaRPr lang="ja-JP"/>
          </a:p>
        </c:txPr>
        <c:crossAx val="82067840"/>
        <c:crosses val="autoZero"/>
        <c:auto val="1"/>
        <c:lblAlgn val="ctr"/>
        <c:lblOffset val="100"/>
        <c:noMultiLvlLbl val="0"/>
      </c:catAx>
      <c:valAx>
        <c:axId val="82067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>
                <a:latin typeface="微軟正黑體" pitchFamily="34" charset="-120"/>
                <a:ea typeface="微軟正黑體" pitchFamily="34" charset="-120"/>
              </a:defRPr>
            </a:pPr>
            <a:endParaRPr lang="ja-JP"/>
          </a:p>
        </c:txPr>
        <c:crossAx val="82060800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50800" dir="5400000" algn="ctr" rotWithShape="0">
        <a:srgbClr val="92D050"/>
      </a:outerShdw>
    </a:effectLst>
  </c:spPr>
  <c:txPr>
    <a:bodyPr/>
    <a:lstStyle/>
    <a:p>
      <a:pPr>
        <a:defRPr>
          <a:latin typeface="微軟正黑體" pitchFamily="34" charset="-120"/>
          <a:ea typeface="微軟正黑體" pitchFamily="34" charset="-120"/>
        </a:defRPr>
      </a:pPr>
      <a:endParaRPr lang="ja-JP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BA57F-B4DF-41D9-916E-4A4CDE45206C}" type="doc">
      <dgm:prSet loTypeId="urn:microsoft.com/office/officeart/2005/8/layout/hList1" loCatId="list" qsTypeId="urn:microsoft.com/office/officeart/2005/8/quickstyle/simple5" qsCatId="simple" csTypeId="urn:microsoft.com/office/officeart/2005/8/colors/colorful1" csCatId="colorful" phldr="1"/>
      <dgm:spPr/>
    </dgm:pt>
    <dgm:pt modelId="{8F710DDB-D096-4A71-9028-3C2CD5B95DE1}">
      <dgm:prSet phldrT="[文字]" custT="1"/>
      <dgm:spPr/>
      <dgm:t>
        <a:bodyPr/>
        <a:lstStyle/>
        <a:p>
          <a:r>
            <a:rPr lang="ja-JP" altLang="en-US" sz="1200" b="1" dirty="0">
              <a:latin typeface="微軟正黑體" pitchFamily="34" charset="-120"/>
              <a:ea typeface="微軟正黑體" pitchFamily="34" charset="-120"/>
            </a:rPr>
            <a:t>産業のニーズを纏める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B85C2DE8-30A7-4B3F-BA73-0F44001A704F}" type="parTrans" cxnId="{EB179316-879B-4174-B105-033A869BC60D}">
      <dgm:prSet/>
      <dgm:spPr/>
      <dgm:t>
        <a:bodyPr/>
        <a:lstStyle/>
        <a:p>
          <a:endParaRPr lang="zh-TW" altLang="en-US" sz="1600" b="1"/>
        </a:p>
      </dgm:t>
    </dgm:pt>
    <dgm:pt modelId="{AE886597-D8DC-4985-AD31-00C04A4C981F}" type="sibTrans" cxnId="{EB179316-879B-4174-B105-033A869BC60D}">
      <dgm:prSet/>
      <dgm:spPr/>
      <dgm:t>
        <a:bodyPr/>
        <a:lstStyle/>
        <a:p>
          <a:endParaRPr lang="zh-TW" altLang="en-US" sz="1600" b="1"/>
        </a:p>
      </dgm:t>
    </dgm:pt>
    <dgm:pt modelId="{3A811759-5F02-4886-B313-B0D1982B53A1}">
      <dgm:prSet phldrT="[文字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ja-JP" sz="1200" b="1" dirty="0">
              <a:latin typeface="微軟正黑體" pitchFamily="34" charset="-120"/>
              <a:ea typeface="微軟正黑體" pitchFamily="34" charset="-120"/>
            </a:rPr>
            <a:t>Social group</a:t>
          </a:r>
          <a:r>
            <a:rPr lang="ja-JP" altLang="en-US" sz="1200" b="1" dirty="0">
              <a:latin typeface="微軟正黑體" pitchFamily="34" charset="-120"/>
              <a:ea typeface="微軟正黑體" pitchFamily="34" charset="-120"/>
            </a:rPr>
            <a:t>に繋がる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FEA1FA1F-00EE-4C3E-8ACA-DF6028BA177D}" type="parTrans" cxnId="{FE8BC780-62E6-42CA-BFE3-B2F7C6094AC6}">
      <dgm:prSet/>
      <dgm:spPr/>
      <dgm:t>
        <a:bodyPr/>
        <a:lstStyle/>
        <a:p>
          <a:endParaRPr lang="zh-TW" altLang="en-US" sz="1600" b="1"/>
        </a:p>
      </dgm:t>
    </dgm:pt>
    <dgm:pt modelId="{22A94964-92EE-42E8-988F-F47DF8835AB2}" type="sibTrans" cxnId="{FE8BC780-62E6-42CA-BFE3-B2F7C6094AC6}">
      <dgm:prSet/>
      <dgm:spPr/>
      <dgm:t>
        <a:bodyPr/>
        <a:lstStyle/>
        <a:p>
          <a:endParaRPr lang="zh-TW" altLang="en-US" sz="1600" b="1"/>
        </a:p>
      </dgm:t>
    </dgm:pt>
    <dgm:pt modelId="{B54A56A6-7E2B-40C2-BFB4-4775F46EB939}">
      <dgm:prSet phldrT="[文字]" custT="1"/>
      <dgm:spPr/>
      <dgm:t>
        <a:bodyPr/>
        <a:lstStyle/>
        <a:p>
          <a:r>
            <a:rPr lang="ja-JP" altLang="en-US" sz="1200" b="1" dirty="0">
              <a:latin typeface="微軟正黑體" pitchFamily="34" charset="-120"/>
              <a:ea typeface="微軟正黑體" pitchFamily="34" charset="-120"/>
            </a:rPr>
            <a:t>政府の諮問チームに参与する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3CD72D6F-D1E3-490A-913A-FA8DA277BF36}" type="parTrans" cxnId="{DC4CCC7D-BF34-4544-A1F1-644BB3BDCE33}">
      <dgm:prSet/>
      <dgm:spPr/>
      <dgm:t>
        <a:bodyPr/>
        <a:lstStyle/>
        <a:p>
          <a:endParaRPr lang="zh-TW" altLang="en-US" sz="1600" b="1"/>
        </a:p>
      </dgm:t>
    </dgm:pt>
    <dgm:pt modelId="{68B7DAC8-7186-433C-9812-8064A75E7A46}" type="sibTrans" cxnId="{DC4CCC7D-BF34-4544-A1F1-644BB3BDCE33}">
      <dgm:prSet/>
      <dgm:spPr/>
      <dgm:t>
        <a:bodyPr/>
        <a:lstStyle/>
        <a:p>
          <a:endParaRPr lang="zh-TW" altLang="en-US" sz="1600" b="1"/>
        </a:p>
      </dgm:t>
    </dgm:pt>
    <dgm:pt modelId="{7CD5C7AE-3E73-43D7-86B8-A6F75318C134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ja-JP" altLang="en-US" sz="1200" b="1" dirty="0">
              <a:latin typeface="微軟正黑體" pitchFamily="34" charset="-120"/>
              <a:ea typeface="微軟正黑體" pitchFamily="34" charset="-120"/>
            </a:rPr>
            <a:t>積極的に政府との対話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50EA7D6B-8560-45E4-9BE7-48D81655E647}" type="parTrans" cxnId="{98FF7B7C-D315-4F4D-B95E-BA195DB6EF9E}">
      <dgm:prSet/>
      <dgm:spPr/>
      <dgm:t>
        <a:bodyPr/>
        <a:lstStyle/>
        <a:p>
          <a:endParaRPr lang="zh-TW" altLang="en-US" sz="1600" b="1"/>
        </a:p>
      </dgm:t>
    </dgm:pt>
    <dgm:pt modelId="{042290D3-CE22-4CD5-8036-149E0D4C10BF}" type="sibTrans" cxnId="{98FF7B7C-D315-4F4D-B95E-BA195DB6EF9E}">
      <dgm:prSet/>
      <dgm:spPr/>
      <dgm:t>
        <a:bodyPr/>
        <a:lstStyle/>
        <a:p>
          <a:endParaRPr lang="zh-TW" altLang="en-US" sz="1600" b="1"/>
        </a:p>
      </dgm:t>
    </dgm:pt>
    <dgm:pt modelId="{9131C1DD-3714-4D91-AB9D-4716AE58EE9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ja-JP" altLang="en-US" sz="1200" b="1" dirty="0">
              <a:latin typeface="微軟正黑體" pitchFamily="34" charset="-120"/>
              <a:ea typeface="微軟正黑體" pitchFamily="34" charset="-120"/>
            </a:rPr>
            <a:t>シンポジュウムを開催し</a:t>
          </a:r>
          <a:r>
            <a:rPr lang="zh-TW" altLang="en-US" sz="1200" b="1" dirty="0">
              <a:latin typeface="微軟正黑體" pitchFamily="34" charset="-120"/>
              <a:ea typeface="微軟正黑體" pitchFamily="34" charset="-120"/>
            </a:rPr>
            <a:t>，</a:t>
          </a:r>
          <a:r>
            <a:rPr lang="en-US" altLang="zh-TW" sz="1200" b="1" dirty="0">
              <a:latin typeface="微軟正黑體" pitchFamily="34" charset="-120"/>
              <a:ea typeface="微軟正黑體" pitchFamily="34" charset="-120"/>
            </a:rPr>
            <a:t>183</a:t>
          </a:r>
          <a:r>
            <a:rPr lang="zh-TW" altLang="en-US" sz="1200" b="1" dirty="0">
              <a:latin typeface="微軟正黑體" pitchFamily="34" charset="-120"/>
              <a:ea typeface="微軟正黑體" pitchFamily="34" charset="-120"/>
            </a:rPr>
            <a:t>項</a:t>
          </a:r>
          <a:r>
            <a:rPr lang="ja-JP" altLang="en-US" sz="1200" b="1" dirty="0">
              <a:latin typeface="微軟正黑體" pitchFamily="34" charset="-120"/>
              <a:ea typeface="微軟正黑體" pitchFamily="34" charset="-120"/>
            </a:rPr>
            <a:t>のデータセットを開放することが出来ました。例えば</a:t>
          </a:r>
          <a:r>
            <a:rPr lang="en-US" altLang="zh-TW" sz="1200" b="1" dirty="0" err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eTag</a:t>
          </a:r>
          <a:r>
            <a:rPr lang="zh-TW" altLang="en-US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、</a:t>
          </a:r>
          <a:r>
            <a:rPr lang="ja-JP" altLang="en-US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医療など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4824586D-36A4-4D3C-BC30-9E1CAA543411}" type="parTrans" cxnId="{AE97DAB4-7180-4A35-B9A9-EB7BADDC11C2}">
      <dgm:prSet/>
      <dgm:spPr/>
      <dgm:t>
        <a:bodyPr/>
        <a:lstStyle/>
        <a:p>
          <a:endParaRPr lang="zh-TW" altLang="en-US" sz="1600" b="1"/>
        </a:p>
      </dgm:t>
    </dgm:pt>
    <dgm:pt modelId="{16D563B8-0658-4A46-AAB3-5591FBEB9A26}" type="sibTrans" cxnId="{AE97DAB4-7180-4A35-B9A9-EB7BADDC11C2}">
      <dgm:prSet/>
      <dgm:spPr/>
      <dgm:t>
        <a:bodyPr/>
        <a:lstStyle/>
        <a:p>
          <a:endParaRPr lang="zh-TW" altLang="en-US" sz="1600" b="1"/>
        </a:p>
      </dgm:t>
    </dgm:pt>
    <dgm:pt modelId="{AAFBB2D4-6C00-41E4-A0E9-120ABC32E4D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ja-JP" altLang="en-US" sz="1200" b="1" dirty="0">
              <a:latin typeface="微軟正黑體" pitchFamily="34" charset="-120"/>
              <a:ea typeface="微軟正黑體" pitchFamily="34" charset="-120"/>
              <a:cs typeface="微軟正黑體"/>
            </a:rPr>
            <a:t>台湾の</a:t>
          </a:r>
          <a:r>
            <a:rPr kumimoji="1" lang="en-US" altLang="ja-JP" sz="1200" b="1" dirty="0">
              <a:latin typeface="微軟正黑體" pitchFamily="34" charset="-120"/>
              <a:ea typeface="微軟正黑體" pitchFamily="34" charset="-120"/>
              <a:cs typeface="微軟正黑體"/>
            </a:rPr>
            <a:t>social group</a:t>
          </a:r>
          <a:r>
            <a:rPr kumimoji="1" lang="ja-JP" altLang="en-US" sz="1200" b="1" dirty="0">
              <a:latin typeface="微軟正黑體" pitchFamily="34" charset="-120"/>
              <a:ea typeface="微軟正黑體" pitchFamily="34" charset="-120"/>
              <a:cs typeface="微軟正黑體"/>
            </a:rPr>
            <a:t>：</a:t>
          </a:r>
          <a:r>
            <a:rPr kumimoji="1" lang="en-US" altLang="ja-JP" sz="1200" b="1" dirty="0">
              <a:latin typeface="微軟正黑體" pitchFamily="34" charset="-120"/>
              <a:ea typeface="微軟正黑體" pitchFamily="34" charset="-120"/>
              <a:cs typeface="微軟正黑體"/>
            </a:rPr>
            <a:t> </a:t>
          </a:r>
          <a:r>
            <a:rPr kumimoji="1" lang="ja-JP" altLang="en-US" sz="1200" b="1" dirty="0">
              <a:latin typeface="微軟正黑體" pitchFamily="34" charset="-120"/>
              <a:ea typeface="微軟正黑體" pitchFamily="34" charset="-120"/>
              <a:cs typeface="微軟正黑體"/>
            </a:rPr>
            <a:t>例えば</a:t>
          </a:r>
          <a:r>
            <a:rPr kumimoji="1" lang="en-US" altLang="en-US" sz="1200" b="1" dirty="0">
              <a:latin typeface="微軟正黑體" pitchFamily="34" charset="-120"/>
              <a:ea typeface="微軟正黑體" pitchFamily="34" charset="-120"/>
            </a:rPr>
            <a:t>g0v</a:t>
          </a:r>
          <a:r>
            <a:rPr kumimoji="1" lang="zh-TW" altLang="en-US" sz="1200" b="1" dirty="0">
              <a:latin typeface="微軟正黑體" pitchFamily="34" charset="-120"/>
              <a:ea typeface="微軟正黑體" pitchFamily="34" charset="-120"/>
            </a:rPr>
            <a:t>、</a:t>
          </a:r>
          <a:r>
            <a:rPr kumimoji="1" lang="en-US" altLang="en-US" sz="1200" b="1" dirty="0">
              <a:latin typeface="微軟正黑體" pitchFamily="34" charset="-120"/>
              <a:ea typeface="微軟正黑體" pitchFamily="34" charset="-120"/>
            </a:rPr>
            <a:t>OSM</a:t>
          </a:r>
          <a:r>
            <a:rPr kumimoji="1" lang="zh-TW" altLang="en-US" sz="1200" b="1" dirty="0">
              <a:latin typeface="微軟正黑體" pitchFamily="34" charset="-120"/>
              <a:ea typeface="微軟正黑體" pitchFamily="34" charset="-120"/>
            </a:rPr>
            <a:t>、</a:t>
          </a:r>
          <a:r>
            <a:rPr kumimoji="1" lang="en-US" altLang="en-US" sz="1200" b="1" dirty="0">
              <a:latin typeface="微軟正黑體" pitchFamily="34" charset="-120"/>
              <a:ea typeface="微軟正黑體" pitchFamily="34" charset="-120"/>
            </a:rPr>
            <a:t>D4SG</a:t>
          </a:r>
          <a:r>
            <a:rPr kumimoji="1" lang="zh-TW" altLang="en-US" sz="1200" b="1" dirty="0">
              <a:latin typeface="微軟正黑體" pitchFamily="34" charset="-120"/>
              <a:ea typeface="微軟正黑體" pitchFamily="34" charset="-120"/>
            </a:rPr>
            <a:t>、</a:t>
          </a:r>
          <a:r>
            <a:rPr kumimoji="1" lang="en-US" altLang="en-US" sz="1200" b="1" dirty="0">
              <a:latin typeface="微軟正黑體" pitchFamily="34" charset="-120"/>
              <a:ea typeface="微軟正黑體" pitchFamily="34" charset="-120"/>
            </a:rPr>
            <a:t>OpenData</a:t>
          </a:r>
          <a:r>
            <a:rPr kumimoji="1" lang="en-US" altLang="zh-TW" sz="1200" b="1" dirty="0">
              <a:latin typeface="微軟正黑體" pitchFamily="34" charset="-120"/>
              <a:ea typeface="微軟正黑體" pitchFamily="34" charset="-120"/>
            </a:rPr>
            <a:t>.</a:t>
          </a:r>
          <a:r>
            <a:rPr kumimoji="1" lang="en-US" altLang="en-US" sz="1200" b="1" dirty="0">
              <a:latin typeface="微軟正黑體" pitchFamily="34" charset="-120"/>
              <a:ea typeface="微軟正黑體" pitchFamily="34" charset="-120"/>
            </a:rPr>
            <a:t>TW</a:t>
          </a:r>
          <a:r>
            <a:rPr kumimoji="1" lang="zh-TW" altLang="en-US" sz="1200" b="1" dirty="0">
              <a:latin typeface="微軟正黑體" pitchFamily="34" charset="-120"/>
              <a:ea typeface="微軟正黑體" pitchFamily="34" charset="-120"/>
            </a:rPr>
            <a:t>、</a:t>
          </a:r>
          <a:r>
            <a:rPr kumimoji="1" lang="ja-JP" altLang="en-US" sz="1200" b="1" dirty="0">
              <a:latin typeface="微軟正黑體" pitchFamily="34" charset="-120"/>
              <a:ea typeface="微軟正黑體" pitchFamily="34" charset="-120"/>
            </a:rPr>
            <a:t>台湾</a:t>
          </a:r>
          <a:r>
            <a:rPr kumimoji="1" lang="zh-TW" altLang="en-US" sz="1200" b="1" dirty="0">
              <a:latin typeface="微軟正黑體" pitchFamily="34" charset="-120"/>
              <a:ea typeface="微軟正黑體" pitchFamily="34" charset="-120"/>
            </a:rPr>
            <a:t>防災產業</a:t>
          </a:r>
          <a:r>
            <a:rPr kumimoji="1" lang="ja-JP" altLang="en-US" sz="1200" b="1" dirty="0">
              <a:latin typeface="微軟正黑體" pitchFamily="34" charset="-120"/>
              <a:ea typeface="微軟正黑體" pitchFamily="34" charset="-120"/>
            </a:rPr>
            <a:t>協会と</a:t>
          </a:r>
          <a:r>
            <a:rPr kumimoji="1" lang="zh-TW" altLang="en-US" sz="1200" b="1" dirty="0">
              <a:latin typeface="微軟正黑體" pitchFamily="34" charset="-120"/>
              <a:ea typeface="微軟正黑體" pitchFamily="34" charset="-120"/>
              <a:cs typeface="微軟正黑體"/>
            </a:rPr>
            <a:t>共</a:t>
          </a:r>
          <a:r>
            <a:rPr kumimoji="1" lang="ja-JP" altLang="en-US" sz="1200" b="1" dirty="0">
              <a:latin typeface="微軟正黑體" pitchFamily="34" charset="-120"/>
              <a:ea typeface="微軟正黑體" pitchFamily="34" charset="-120"/>
              <a:cs typeface="微軟正黑體"/>
            </a:rPr>
            <a:t>にイベントを開催し、緊密な交流を続ける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B08E012D-3173-4E20-AAD0-2CE2698B114D}" type="parTrans" cxnId="{4CE20D06-EE15-4E8A-9D64-97E0A51321FE}">
      <dgm:prSet/>
      <dgm:spPr/>
      <dgm:t>
        <a:bodyPr/>
        <a:lstStyle/>
        <a:p>
          <a:endParaRPr lang="zh-TW" altLang="en-US" sz="1600" b="1"/>
        </a:p>
      </dgm:t>
    </dgm:pt>
    <dgm:pt modelId="{37B0F91C-DD25-43E3-8F53-C06A9E169720}" type="sibTrans" cxnId="{4CE20D06-EE15-4E8A-9D64-97E0A51321FE}">
      <dgm:prSet/>
      <dgm:spPr/>
      <dgm:t>
        <a:bodyPr/>
        <a:lstStyle/>
        <a:p>
          <a:endParaRPr lang="zh-TW" altLang="en-US" sz="1600" b="1"/>
        </a:p>
      </dgm:t>
    </dgm:pt>
    <dgm:pt modelId="{8115EBF3-91AF-47DE-8629-B3E66E90B82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ja-JP" altLang="en-US" sz="1200" b="1" dirty="0">
              <a:latin typeface="微軟正黑體" pitchFamily="34" charset="-120"/>
              <a:ea typeface="微軟正黑體" pitchFamily="34" charset="-120"/>
            </a:rPr>
            <a:t>政府とのコミュニケーションルートを築いて、産業のニーズを伝える。そして規範と助言を提出し、政府施政の参考となること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9CA59200-FB63-4436-AD7F-9328C5E43F77}" type="parTrans" cxnId="{45093FD7-7E14-4925-B78C-50B80D02A84C}">
      <dgm:prSet/>
      <dgm:spPr/>
      <dgm:t>
        <a:bodyPr/>
        <a:lstStyle/>
        <a:p>
          <a:endParaRPr lang="zh-TW" altLang="en-US" sz="1600" b="1"/>
        </a:p>
      </dgm:t>
    </dgm:pt>
    <dgm:pt modelId="{B7FEC352-DA5C-47CE-8ABA-0FCA9936472E}" type="sibTrans" cxnId="{45093FD7-7E14-4925-B78C-50B80D02A84C}">
      <dgm:prSet/>
      <dgm:spPr/>
      <dgm:t>
        <a:bodyPr/>
        <a:lstStyle/>
        <a:p>
          <a:endParaRPr lang="zh-TW" altLang="en-US" sz="1600" b="1"/>
        </a:p>
      </dgm:t>
    </dgm:pt>
    <dgm:pt modelId="{504E82DB-246F-47E1-B552-E45106A4C742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ja-JP" altLang="en-US" sz="1200" b="1" dirty="0">
              <a:latin typeface="微軟正黑體" pitchFamily="34" charset="-120"/>
              <a:ea typeface="微軟正黑體" pitchFamily="34" charset="-120"/>
            </a:rPr>
            <a:t>経済部、財政部、科学技術部など七つ政府部門の</a:t>
          </a:r>
          <a:r>
            <a:rPr lang="zh-TW" altLang="en-US" sz="1200" b="1" dirty="0">
              <a:latin typeface="微軟正黑體" pitchFamily="34" charset="-120"/>
              <a:ea typeface="微軟正黑體" pitchFamily="34" charset="-120"/>
            </a:rPr>
            <a:t>「</a:t>
          </a:r>
          <a:r>
            <a:rPr lang="ja-JP" altLang="en-US" sz="1200" b="1" dirty="0">
              <a:latin typeface="微軟正黑體" pitchFamily="34" charset="-120"/>
              <a:ea typeface="微軟正黑體" pitchFamily="34" charset="-120"/>
            </a:rPr>
            <a:t>オープンデータ諮問チーム</a:t>
          </a:r>
          <a:r>
            <a:rPr lang="zh-TW" altLang="en-US" sz="1200" b="1" dirty="0">
              <a:latin typeface="微軟正黑體" pitchFamily="34" charset="-120"/>
              <a:ea typeface="微軟正黑體" pitchFamily="34" charset="-120"/>
            </a:rPr>
            <a:t>」</a:t>
          </a:r>
          <a:r>
            <a:rPr lang="ja-JP" altLang="en-US" sz="1200" b="1" dirty="0">
              <a:latin typeface="微軟正黑體" pitchFamily="34" charset="-120"/>
              <a:ea typeface="微軟正黑體" pitchFamily="34" charset="-120"/>
            </a:rPr>
            <a:t>を積極的に参与して</a:t>
          </a:r>
          <a:r>
            <a:rPr lang="zh-TW" altLang="en-US" sz="1200" b="1" dirty="0">
              <a:latin typeface="微軟正黑體" pitchFamily="34" charset="-120"/>
              <a:ea typeface="微軟正黑體" pitchFamily="34" charset="-120"/>
            </a:rPr>
            <a:t>，</a:t>
          </a:r>
          <a:r>
            <a:rPr lang="ja-JP" altLang="en-US" sz="1200" b="1" dirty="0">
              <a:latin typeface="微軟正黑體" pitchFamily="34" charset="-120"/>
              <a:ea typeface="微軟正黑體" pitchFamily="34" charset="-120"/>
            </a:rPr>
            <a:t>専門の意見を与える</a:t>
          </a:r>
          <a:endParaRPr lang="zh-TW" altLang="en-US" sz="1200" b="1" dirty="0">
            <a:latin typeface="微軟正黑體" pitchFamily="34" charset="-120"/>
            <a:ea typeface="微軟正黑體" pitchFamily="34" charset="-120"/>
          </a:endParaRPr>
        </a:p>
      </dgm:t>
    </dgm:pt>
    <dgm:pt modelId="{BB0816D0-D5A6-4E71-9926-8C4ED08EB5B4}" type="parTrans" cxnId="{59404266-5371-4BCA-84FD-965CD6B932F2}">
      <dgm:prSet/>
      <dgm:spPr/>
      <dgm:t>
        <a:bodyPr/>
        <a:lstStyle/>
        <a:p>
          <a:endParaRPr lang="zh-TW" altLang="en-US" sz="1600" b="1"/>
        </a:p>
      </dgm:t>
    </dgm:pt>
    <dgm:pt modelId="{73903369-A0FD-4DBA-A979-BD2C4568D6BA}" type="sibTrans" cxnId="{59404266-5371-4BCA-84FD-965CD6B932F2}">
      <dgm:prSet/>
      <dgm:spPr/>
      <dgm:t>
        <a:bodyPr/>
        <a:lstStyle/>
        <a:p>
          <a:endParaRPr lang="zh-TW" altLang="en-US" sz="1600" b="1"/>
        </a:p>
      </dgm:t>
    </dgm:pt>
    <dgm:pt modelId="{092F2D1B-309E-455C-B0BE-9F37FDEE1D56}" type="pres">
      <dgm:prSet presAssocID="{C79BA57F-B4DF-41D9-916E-4A4CDE45206C}" presName="Name0" presStyleCnt="0">
        <dgm:presLayoutVars>
          <dgm:dir/>
          <dgm:animLvl val="lvl"/>
          <dgm:resizeHandles val="exact"/>
        </dgm:presLayoutVars>
      </dgm:prSet>
      <dgm:spPr/>
    </dgm:pt>
    <dgm:pt modelId="{FAB2411E-294F-4BAE-81E0-C3AA6706CFBA}" type="pres">
      <dgm:prSet presAssocID="{8F710DDB-D096-4A71-9028-3C2CD5B95DE1}" presName="composite" presStyleCnt="0"/>
      <dgm:spPr/>
    </dgm:pt>
    <dgm:pt modelId="{063E947A-C925-438B-9ACA-8ED439591437}" type="pres">
      <dgm:prSet presAssocID="{8F710DDB-D096-4A71-9028-3C2CD5B95DE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985DA78-0B6B-4150-8100-46CEFB7DB309}" type="pres">
      <dgm:prSet presAssocID="{8F710DDB-D096-4A71-9028-3C2CD5B95DE1}" presName="desTx" presStyleLbl="alignAccFollowNode1" presStyleIdx="0" presStyleCnt="4">
        <dgm:presLayoutVars>
          <dgm:bulletEnabled val="1"/>
        </dgm:presLayoutVars>
      </dgm:prSet>
      <dgm:spPr/>
    </dgm:pt>
    <dgm:pt modelId="{94D4AA87-E00E-4126-8FAB-C03C1CDC5F6D}" type="pres">
      <dgm:prSet presAssocID="{AE886597-D8DC-4985-AD31-00C04A4C981F}" presName="space" presStyleCnt="0"/>
      <dgm:spPr/>
    </dgm:pt>
    <dgm:pt modelId="{F73A51A3-7995-4238-A246-C99A03EA2FB0}" type="pres">
      <dgm:prSet presAssocID="{3A811759-5F02-4886-B313-B0D1982B53A1}" presName="composite" presStyleCnt="0"/>
      <dgm:spPr/>
    </dgm:pt>
    <dgm:pt modelId="{3CFF8817-EAD5-4DE8-9473-240A5A27C6F7}" type="pres">
      <dgm:prSet presAssocID="{3A811759-5F02-4886-B313-B0D1982B53A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9EA81612-BB92-4B59-896D-F91E12162DCF}" type="pres">
      <dgm:prSet presAssocID="{3A811759-5F02-4886-B313-B0D1982B53A1}" presName="desTx" presStyleLbl="alignAccFollowNode1" presStyleIdx="1" presStyleCnt="4">
        <dgm:presLayoutVars>
          <dgm:bulletEnabled val="1"/>
        </dgm:presLayoutVars>
      </dgm:prSet>
      <dgm:spPr/>
    </dgm:pt>
    <dgm:pt modelId="{DCAD48E3-5824-4FBD-838C-CB53CE63CC4F}" type="pres">
      <dgm:prSet presAssocID="{22A94964-92EE-42E8-988F-F47DF8835AB2}" presName="space" presStyleCnt="0"/>
      <dgm:spPr/>
    </dgm:pt>
    <dgm:pt modelId="{AF2C6A36-4256-4980-8DE7-9F1C0A770F23}" type="pres">
      <dgm:prSet presAssocID="{7CD5C7AE-3E73-43D7-86B8-A6F75318C134}" presName="composite" presStyleCnt="0"/>
      <dgm:spPr/>
    </dgm:pt>
    <dgm:pt modelId="{42B8CED9-29C8-4C45-8324-1FBC4DA3D992}" type="pres">
      <dgm:prSet presAssocID="{7CD5C7AE-3E73-43D7-86B8-A6F75318C13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D78670A-BBB4-4058-9582-D66576AFB4E0}" type="pres">
      <dgm:prSet presAssocID="{7CD5C7AE-3E73-43D7-86B8-A6F75318C134}" presName="desTx" presStyleLbl="alignAccFollowNode1" presStyleIdx="2" presStyleCnt="4">
        <dgm:presLayoutVars>
          <dgm:bulletEnabled val="1"/>
        </dgm:presLayoutVars>
      </dgm:prSet>
      <dgm:spPr/>
    </dgm:pt>
    <dgm:pt modelId="{6A66C0F5-8C90-46F8-8057-585182D80951}" type="pres">
      <dgm:prSet presAssocID="{042290D3-CE22-4CD5-8036-149E0D4C10BF}" presName="space" presStyleCnt="0"/>
      <dgm:spPr/>
    </dgm:pt>
    <dgm:pt modelId="{9D41317F-CAED-4C12-9D47-B69B2E1A41B0}" type="pres">
      <dgm:prSet presAssocID="{B54A56A6-7E2B-40C2-BFB4-4775F46EB939}" presName="composite" presStyleCnt="0"/>
      <dgm:spPr/>
    </dgm:pt>
    <dgm:pt modelId="{6C614D68-8F98-40CB-B936-2851A85067B4}" type="pres">
      <dgm:prSet presAssocID="{B54A56A6-7E2B-40C2-BFB4-4775F46EB939}" presName="parTx" presStyleLbl="alignNode1" presStyleIdx="3" presStyleCnt="4" custLinFactNeighborX="2075" custLinFactNeighborY="-2299">
        <dgm:presLayoutVars>
          <dgm:chMax val="0"/>
          <dgm:chPref val="0"/>
          <dgm:bulletEnabled val="1"/>
        </dgm:presLayoutVars>
      </dgm:prSet>
      <dgm:spPr/>
    </dgm:pt>
    <dgm:pt modelId="{0E881D5D-D190-4459-A2F2-7138FFD003E1}" type="pres">
      <dgm:prSet presAssocID="{B54A56A6-7E2B-40C2-BFB4-4775F46EB93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5093FD7-7E14-4925-B78C-50B80D02A84C}" srcId="{7CD5C7AE-3E73-43D7-86B8-A6F75318C134}" destId="{8115EBF3-91AF-47DE-8629-B3E66E90B82F}" srcOrd="0" destOrd="0" parTransId="{9CA59200-FB63-4436-AD7F-9328C5E43F77}" sibTransId="{B7FEC352-DA5C-47CE-8ABA-0FCA9936472E}"/>
    <dgm:cxn modelId="{EB179316-879B-4174-B105-033A869BC60D}" srcId="{C79BA57F-B4DF-41D9-916E-4A4CDE45206C}" destId="{8F710DDB-D096-4A71-9028-3C2CD5B95DE1}" srcOrd="0" destOrd="0" parTransId="{B85C2DE8-30A7-4B3F-BA73-0F44001A704F}" sibTransId="{AE886597-D8DC-4985-AD31-00C04A4C981F}"/>
    <dgm:cxn modelId="{28267219-C06A-49F4-9426-AC221B2DAF77}" type="presOf" srcId="{B54A56A6-7E2B-40C2-BFB4-4775F46EB939}" destId="{6C614D68-8F98-40CB-B936-2851A85067B4}" srcOrd="0" destOrd="0" presId="urn:microsoft.com/office/officeart/2005/8/layout/hList1"/>
    <dgm:cxn modelId="{FE8BC780-62E6-42CA-BFE3-B2F7C6094AC6}" srcId="{C79BA57F-B4DF-41D9-916E-4A4CDE45206C}" destId="{3A811759-5F02-4886-B313-B0D1982B53A1}" srcOrd="1" destOrd="0" parTransId="{FEA1FA1F-00EE-4C3E-8ACA-DF6028BA177D}" sibTransId="{22A94964-92EE-42E8-988F-F47DF8835AB2}"/>
    <dgm:cxn modelId="{4CE20D06-EE15-4E8A-9D64-97E0A51321FE}" srcId="{3A811759-5F02-4886-B313-B0D1982B53A1}" destId="{AAFBB2D4-6C00-41E4-A0E9-120ABC32E4D9}" srcOrd="0" destOrd="0" parTransId="{B08E012D-3173-4E20-AAD0-2CE2698B114D}" sibTransId="{37B0F91C-DD25-43E3-8F53-C06A9E169720}"/>
    <dgm:cxn modelId="{2331948E-0874-450A-89CD-32A39879A1F0}" type="presOf" srcId="{7CD5C7AE-3E73-43D7-86B8-A6F75318C134}" destId="{42B8CED9-29C8-4C45-8324-1FBC4DA3D992}" srcOrd="0" destOrd="0" presId="urn:microsoft.com/office/officeart/2005/8/layout/hList1"/>
    <dgm:cxn modelId="{C4E0C1DC-5A1E-4EE8-BCAA-97753A00C1B8}" type="presOf" srcId="{C79BA57F-B4DF-41D9-916E-4A4CDE45206C}" destId="{092F2D1B-309E-455C-B0BE-9F37FDEE1D56}" srcOrd="0" destOrd="0" presId="urn:microsoft.com/office/officeart/2005/8/layout/hList1"/>
    <dgm:cxn modelId="{DC4CCC7D-BF34-4544-A1F1-644BB3BDCE33}" srcId="{C79BA57F-B4DF-41D9-916E-4A4CDE45206C}" destId="{B54A56A6-7E2B-40C2-BFB4-4775F46EB939}" srcOrd="3" destOrd="0" parTransId="{3CD72D6F-D1E3-490A-913A-FA8DA277BF36}" sibTransId="{68B7DAC8-7186-433C-9812-8064A75E7A46}"/>
    <dgm:cxn modelId="{98FF7B7C-D315-4F4D-B95E-BA195DB6EF9E}" srcId="{C79BA57F-B4DF-41D9-916E-4A4CDE45206C}" destId="{7CD5C7AE-3E73-43D7-86B8-A6F75318C134}" srcOrd="2" destOrd="0" parTransId="{50EA7D6B-8560-45E4-9BE7-48D81655E647}" sibTransId="{042290D3-CE22-4CD5-8036-149E0D4C10BF}"/>
    <dgm:cxn modelId="{86E5E3FB-1876-4A7C-A52C-9676D2CD6ED7}" type="presOf" srcId="{9131C1DD-3714-4D91-AB9D-4716AE58EE95}" destId="{D985DA78-0B6B-4150-8100-46CEFB7DB309}" srcOrd="0" destOrd="0" presId="urn:microsoft.com/office/officeart/2005/8/layout/hList1"/>
    <dgm:cxn modelId="{0E141943-CDA1-4003-BB0F-5962425592AF}" type="presOf" srcId="{AAFBB2D4-6C00-41E4-A0E9-120ABC32E4D9}" destId="{9EA81612-BB92-4B59-896D-F91E12162DCF}" srcOrd="0" destOrd="0" presId="urn:microsoft.com/office/officeart/2005/8/layout/hList1"/>
    <dgm:cxn modelId="{59404266-5371-4BCA-84FD-965CD6B932F2}" srcId="{B54A56A6-7E2B-40C2-BFB4-4775F46EB939}" destId="{504E82DB-246F-47E1-B552-E45106A4C742}" srcOrd="0" destOrd="0" parTransId="{BB0816D0-D5A6-4E71-9926-8C4ED08EB5B4}" sibTransId="{73903369-A0FD-4DBA-A979-BD2C4568D6BA}"/>
    <dgm:cxn modelId="{AE97DAB4-7180-4A35-B9A9-EB7BADDC11C2}" srcId="{8F710DDB-D096-4A71-9028-3C2CD5B95DE1}" destId="{9131C1DD-3714-4D91-AB9D-4716AE58EE95}" srcOrd="0" destOrd="0" parTransId="{4824586D-36A4-4D3C-BC30-9E1CAA543411}" sibTransId="{16D563B8-0658-4A46-AAB3-5591FBEB9A26}"/>
    <dgm:cxn modelId="{B6B97E8D-E53A-45BE-A185-8005F570E41A}" type="presOf" srcId="{8115EBF3-91AF-47DE-8629-B3E66E90B82F}" destId="{7D78670A-BBB4-4058-9582-D66576AFB4E0}" srcOrd="0" destOrd="0" presId="urn:microsoft.com/office/officeart/2005/8/layout/hList1"/>
    <dgm:cxn modelId="{BFFEAA9A-339A-41A7-91D5-BFBFF2A0B2FC}" type="presOf" srcId="{3A811759-5F02-4886-B313-B0D1982B53A1}" destId="{3CFF8817-EAD5-4DE8-9473-240A5A27C6F7}" srcOrd="0" destOrd="0" presId="urn:microsoft.com/office/officeart/2005/8/layout/hList1"/>
    <dgm:cxn modelId="{6B27769A-9420-48FF-934F-4B9DE833D993}" type="presOf" srcId="{8F710DDB-D096-4A71-9028-3C2CD5B95DE1}" destId="{063E947A-C925-438B-9ACA-8ED439591437}" srcOrd="0" destOrd="0" presId="urn:microsoft.com/office/officeart/2005/8/layout/hList1"/>
    <dgm:cxn modelId="{A463F8A2-5EB7-48E0-9223-3A85EA862F96}" type="presOf" srcId="{504E82DB-246F-47E1-B552-E45106A4C742}" destId="{0E881D5D-D190-4459-A2F2-7138FFD003E1}" srcOrd="0" destOrd="0" presId="urn:microsoft.com/office/officeart/2005/8/layout/hList1"/>
    <dgm:cxn modelId="{21EA4BC7-331A-4504-9F88-4AA45AE3C8AF}" type="presParOf" srcId="{092F2D1B-309E-455C-B0BE-9F37FDEE1D56}" destId="{FAB2411E-294F-4BAE-81E0-C3AA6706CFBA}" srcOrd="0" destOrd="0" presId="urn:microsoft.com/office/officeart/2005/8/layout/hList1"/>
    <dgm:cxn modelId="{A743292F-1732-4188-8BEF-FF8EA117F6DA}" type="presParOf" srcId="{FAB2411E-294F-4BAE-81E0-C3AA6706CFBA}" destId="{063E947A-C925-438B-9ACA-8ED439591437}" srcOrd="0" destOrd="0" presId="urn:microsoft.com/office/officeart/2005/8/layout/hList1"/>
    <dgm:cxn modelId="{A1037A50-E477-4E83-9C6B-1FE2865BF204}" type="presParOf" srcId="{FAB2411E-294F-4BAE-81E0-C3AA6706CFBA}" destId="{D985DA78-0B6B-4150-8100-46CEFB7DB309}" srcOrd="1" destOrd="0" presId="urn:microsoft.com/office/officeart/2005/8/layout/hList1"/>
    <dgm:cxn modelId="{19E046A9-6C89-4956-B068-E9CF63E4AF86}" type="presParOf" srcId="{092F2D1B-309E-455C-B0BE-9F37FDEE1D56}" destId="{94D4AA87-E00E-4126-8FAB-C03C1CDC5F6D}" srcOrd="1" destOrd="0" presId="urn:microsoft.com/office/officeart/2005/8/layout/hList1"/>
    <dgm:cxn modelId="{E4A5A03C-DA75-43B4-8846-B0477F29697B}" type="presParOf" srcId="{092F2D1B-309E-455C-B0BE-9F37FDEE1D56}" destId="{F73A51A3-7995-4238-A246-C99A03EA2FB0}" srcOrd="2" destOrd="0" presId="urn:microsoft.com/office/officeart/2005/8/layout/hList1"/>
    <dgm:cxn modelId="{0A920E70-382B-469B-89F8-BF6041F39FF5}" type="presParOf" srcId="{F73A51A3-7995-4238-A246-C99A03EA2FB0}" destId="{3CFF8817-EAD5-4DE8-9473-240A5A27C6F7}" srcOrd="0" destOrd="0" presId="urn:microsoft.com/office/officeart/2005/8/layout/hList1"/>
    <dgm:cxn modelId="{2A0EBE71-3CAA-47BE-983D-192D317D58C2}" type="presParOf" srcId="{F73A51A3-7995-4238-A246-C99A03EA2FB0}" destId="{9EA81612-BB92-4B59-896D-F91E12162DCF}" srcOrd="1" destOrd="0" presId="urn:microsoft.com/office/officeart/2005/8/layout/hList1"/>
    <dgm:cxn modelId="{8578C8C5-24FB-470E-B063-323443309B5C}" type="presParOf" srcId="{092F2D1B-309E-455C-B0BE-9F37FDEE1D56}" destId="{DCAD48E3-5824-4FBD-838C-CB53CE63CC4F}" srcOrd="3" destOrd="0" presId="urn:microsoft.com/office/officeart/2005/8/layout/hList1"/>
    <dgm:cxn modelId="{05A7EC7E-0F57-4CE2-AA78-3C436936264E}" type="presParOf" srcId="{092F2D1B-309E-455C-B0BE-9F37FDEE1D56}" destId="{AF2C6A36-4256-4980-8DE7-9F1C0A770F23}" srcOrd="4" destOrd="0" presId="urn:microsoft.com/office/officeart/2005/8/layout/hList1"/>
    <dgm:cxn modelId="{57BAE5F7-CFFC-44B2-82C1-558326DBE7BC}" type="presParOf" srcId="{AF2C6A36-4256-4980-8DE7-9F1C0A770F23}" destId="{42B8CED9-29C8-4C45-8324-1FBC4DA3D992}" srcOrd="0" destOrd="0" presId="urn:microsoft.com/office/officeart/2005/8/layout/hList1"/>
    <dgm:cxn modelId="{04D71455-53FE-43B3-B299-9BA0C8ED169F}" type="presParOf" srcId="{AF2C6A36-4256-4980-8DE7-9F1C0A770F23}" destId="{7D78670A-BBB4-4058-9582-D66576AFB4E0}" srcOrd="1" destOrd="0" presId="urn:microsoft.com/office/officeart/2005/8/layout/hList1"/>
    <dgm:cxn modelId="{72BD6E3D-5BC5-48C0-A36B-B4D5ABCEE7A6}" type="presParOf" srcId="{092F2D1B-309E-455C-B0BE-9F37FDEE1D56}" destId="{6A66C0F5-8C90-46F8-8057-585182D80951}" srcOrd="5" destOrd="0" presId="urn:microsoft.com/office/officeart/2005/8/layout/hList1"/>
    <dgm:cxn modelId="{43419512-A08C-44E7-8058-07A167BF407A}" type="presParOf" srcId="{092F2D1B-309E-455C-B0BE-9F37FDEE1D56}" destId="{9D41317F-CAED-4C12-9D47-B69B2E1A41B0}" srcOrd="6" destOrd="0" presId="urn:microsoft.com/office/officeart/2005/8/layout/hList1"/>
    <dgm:cxn modelId="{25E780A8-14CD-47F2-BE4D-4E87254DA8C0}" type="presParOf" srcId="{9D41317F-CAED-4C12-9D47-B69B2E1A41B0}" destId="{6C614D68-8F98-40CB-B936-2851A85067B4}" srcOrd="0" destOrd="0" presId="urn:microsoft.com/office/officeart/2005/8/layout/hList1"/>
    <dgm:cxn modelId="{BA09D369-10DB-43B0-8056-F64B85E19806}" type="presParOf" srcId="{9D41317F-CAED-4C12-9D47-B69B2E1A41B0}" destId="{0E881D5D-D190-4459-A2F2-7138FFD003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E947A-C925-438B-9ACA-8ED439591437}">
      <dsp:nvSpPr>
        <dsp:cNvPr id="0" name=""/>
        <dsp:cNvSpPr/>
      </dsp:nvSpPr>
      <dsp:spPr>
        <a:xfrm>
          <a:off x="3180" y="17586"/>
          <a:ext cx="1912685" cy="7650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200" b="1" kern="1200" dirty="0">
              <a:latin typeface="微軟正黑體" pitchFamily="34" charset="-120"/>
              <a:ea typeface="微軟正黑體" pitchFamily="34" charset="-120"/>
            </a:rPr>
            <a:t>産業のニーズを纏める</a:t>
          </a:r>
          <a:endParaRPr lang="zh-TW" altLang="en-US" sz="1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80" y="17586"/>
        <a:ext cx="1912685" cy="765074"/>
      </dsp:txXfrm>
    </dsp:sp>
    <dsp:sp modelId="{D985DA78-0B6B-4150-8100-46CEFB7DB309}">
      <dsp:nvSpPr>
        <dsp:cNvPr id="0" name=""/>
        <dsp:cNvSpPr/>
      </dsp:nvSpPr>
      <dsp:spPr>
        <a:xfrm>
          <a:off x="3180" y="782660"/>
          <a:ext cx="1912685" cy="215208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200" b="1" kern="1200" dirty="0">
              <a:latin typeface="微軟正黑體" pitchFamily="34" charset="-120"/>
              <a:ea typeface="微軟正黑體" pitchFamily="34" charset="-120"/>
            </a:rPr>
            <a:t>シンポジュウムを開催し</a:t>
          </a:r>
          <a:r>
            <a:rPr lang="zh-TW" altLang="en-US" sz="1200" b="1" kern="1200" dirty="0">
              <a:latin typeface="微軟正黑體" pitchFamily="34" charset="-120"/>
              <a:ea typeface="微軟正黑體" pitchFamily="34" charset="-120"/>
            </a:rPr>
            <a:t>，</a:t>
          </a:r>
          <a:r>
            <a:rPr lang="en-US" altLang="zh-TW" sz="1200" b="1" kern="1200" dirty="0">
              <a:latin typeface="微軟正黑體" pitchFamily="34" charset="-120"/>
              <a:ea typeface="微軟正黑體" pitchFamily="34" charset="-120"/>
            </a:rPr>
            <a:t>183</a:t>
          </a:r>
          <a:r>
            <a:rPr lang="zh-TW" altLang="en-US" sz="1200" b="1" kern="1200" dirty="0">
              <a:latin typeface="微軟正黑體" pitchFamily="34" charset="-120"/>
              <a:ea typeface="微軟正黑體" pitchFamily="34" charset="-120"/>
            </a:rPr>
            <a:t>項</a:t>
          </a:r>
          <a:r>
            <a:rPr lang="ja-JP" altLang="en-US" sz="1200" b="1" kern="1200" dirty="0">
              <a:latin typeface="微軟正黑體" pitchFamily="34" charset="-120"/>
              <a:ea typeface="微軟正黑體" pitchFamily="34" charset="-120"/>
            </a:rPr>
            <a:t>のデータセットを開放することが出来ました。例えば</a:t>
          </a:r>
          <a:r>
            <a:rPr lang="en-US" altLang="zh-TW" sz="1200" b="1" kern="1200" dirty="0" err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eTag</a:t>
          </a:r>
          <a:r>
            <a:rPr lang="zh-TW" altLang="en-US" sz="12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、</a:t>
          </a:r>
          <a:r>
            <a:rPr lang="ja-JP" altLang="en-US" sz="12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医療など</a:t>
          </a:r>
          <a:endParaRPr lang="zh-TW" altLang="en-US" sz="1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80" y="782660"/>
        <a:ext cx="1912685" cy="2152080"/>
      </dsp:txXfrm>
    </dsp:sp>
    <dsp:sp modelId="{3CFF8817-EAD5-4DE8-9473-240A5A27C6F7}">
      <dsp:nvSpPr>
        <dsp:cNvPr id="0" name=""/>
        <dsp:cNvSpPr/>
      </dsp:nvSpPr>
      <dsp:spPr>
        <a:xfrm>
          <a:off x="2183642" y="17586"/>
          <a:ext cx="1912685" cy="765074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200" b="1" kern="1200" dirty="0">
              <a:latin typeface="微軟正黑體" pitchFamily="34" charset="-120"/>
              <a:ea typeface="微軟正黑體" pitchFamily="34" charset="-120"/>
            </a:rPr>
            <a:t>Social group</a:t>
          </a:r>
          <a:r>
            <a:rPr lang="ja-JP" altLang="en-US" sz="1200" b="1" kern="1200" dirty="0">
              <a:latin typeface="微軟正黑體" pitchFamily="34" charset="-120"/>
              <a:ea typeface="微軟正黑體" pitchFamily="34" charset="-120"/>
            </a:rPr>
            <a:t>に繋がる</a:t>
          </a:r>
          <a:endParaRPr lang="zh-TW" altLang="en-US" sz="1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183642" y="17586"/>
        <a:ext cx="1912685" cy="765074"/>
      </dsp:txXfrm>
    </dsp:sp>
    <dsp:sp modelId="{9EA81612-BB92-4B59-896D-F91E12162DCF}">
      <dsp:nvSpPr>
        <dsp:cNvPr id="0" name=""/>
        <dsp:cNvSpPr/>
      </dsp:nvSpPr>
      <dsp:spPr>
        <a:xfrm>
          <a:off x="2183642" y="782660"/>
          <a:ext cx="1912685" cy="2152080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altLang="en-US" sz="1200" b="1" kern="1200" dirty="0">
              <a:latin typeface="微軟正黑體" pitchFamily="34" charset="-120"/>
              <a:ea typeface="微軟正黑體" pitchFamily="34" charset="-120"/>
              <a:cs typeface="微軟正黑體"/>
            </a:rPr>
            <a:t>台湾の</a:t>
          </a:r>
          <a:r>
            <a:rPr kumimoji="1" lang="en-US" altLang="ja-JP" sz="1200" b="1" kern="1200" dirty="0">
              <a:latin typeface="微軟正黑體" pitchFamily="34" charset="-120"/>
              <a:ea typeface="微軟正黑體" pitchFamily="34" charset="-120"/>
              <a:cs typeface="微軟正黑體"/>
            </a:rPr>
            <a:t>social group</a:t>
          </a:r>
          <a:r>
            <a:rPr kumimoji="1" lang="ja-JP" altLang="en-US" sz="1200" b="1" kern="1200" dirty="0">
              <a:latin typeface="微軟正黑體" pitchFamily="34" charset="-120"/>
              <a:ea typeface="微軟正黑體" pitchFamily="34" charset="-120"/>
              <a:cs typeface="微軟正黑體"/>
            </a:rPr>
            <a:t>：</a:t>
          </a:r>
          <a:r>
            <a:rPr kumimoji="1" lang="en-US" altLang="ja-JP" sz="1200" b="1" kern="1200" dirty="0">
              <a:latin typeface="微軟正黑體" pitchFamily="34" charset="-120"/>
              <a:ea typeface="微軟正黑體" pitchFamily="34" charset="-120"/>
              <a:cs typeface="微軟正黑體"/>
            </a:rPr>
            <a:t> </a:t>
          </a:r>
          <a:r>
            <a:rPr kumimoji="1" lang="ja-JP" altLang="en-US" sz="1200" b="1" kern="1200" dirty="0">
              <a:latin typeface="微軟正黑體" pitchFamily="34" charset="-120"/>
              <a:ea typeface="微軟正黑體" pitchFamily="34" charset="-120"/>
              <a:cs typeface="微軟正黑體"/>
            </a:rPr>
            <a:t>例えば</a:t>
          </a:r>
          <a:r>
            <a:rPr kumimoji="1" lang="en-US" altLang="en-US" sz="1200" b="1" kern="1200" dirty="0">
              <a:latin typeface="微軟正黑體" pitchFamily="34" charset="-120"/>
              <a:ea typeface="微軟正黑體" pitchFamily="34" charset="-120"/>
            </a:rPr>
            <a:t>g0v</a:t>
          </a:r>
          <a:r>
            <a:rPr kumimoji="1" lang="zh-TW" altLang="en-US" sz="1200" b="1" kern="1200" dirty="0">
              <a:latin typeface="微軟正黑體" pitchFamily="34" charset="-120"/>
              <a:ea typeface="微軟正黑體" pitchFamily="34" charset="-120"/>
            </a:rPr>
            <a:t>、</a:t>
          </a:r>
          <a:r>
            <a:rPr kumimoji="1" lang="en-US" altLang="en-US" sz="1200" b="1" kern="1200" dirty="0">
              <a:latin typeface="微軟正黑體" pitchFamily="34" charset="-120"/>
              <a:ea typeface="微軟正黑體" pitchFamily="34" charset="-120"/>
            </a:rPr>
            <a:t>OSM</a:t>
          </a:r>
          <a:r>
            <a:rPr kumimoji="1" lang="zh-TW" altLang="en-US" sz="1200" b="1" kern="1200" dirty="0">
              <a:latin typeface="微軟正黑體" pitchFamily="34" charset="-120"/>
              <a:ea typeface="微軟正黑體" pitchFamily="34" charset="-120"/>
            </a:rPr>
            <a:t>、</a:t>
          </a:r>
          <a:r>
            <a:rPr kumimoji="1" lang="en-US" altLang="en-US" sz="1200" b="1" kern="1200" dirty="0">
              <a:latin typeface="微軟正黑體" pitchFamily="34" charset="-120"/>
              <a:ea typeface="微軟正黑體" pitchFamily="34" charset="-120"/>
            </a:rPr>
            <a:t>D4SG</a:t>
          </a:r>
          <a:r>
            <a:rPr kumimoji="1" lang="zh-TW" altLang="en-US" sz="1200" b="1" kern="1200" dirty="0">
              <a:latin typeface="微軟正黑體" pitchFamily="34" charset="-120"/>
              <a:ea typeface="微軟正黑體" pitchFamily="34" charset="-120"/>
            </a:rPr>
            <a:t>、</a:t>
          </a:r>
          <a:r>
            <a:rPr kumimoji="1" lang="en-US" altLang="en-US" sz="1200" b="1" kern="1200" dirty="0">
              <a:latin typeface="微軟正黑體" pitchFamily="34" charset="-120"/>
              <a:ea typeface="微軟正黑體" pitchFamily="34" charset="-120"/>
            </a:rPr>
            <a:t>OpenData</a:t>
          </a:r>
          <a:r>
            <a:rPr kumimoji="1" lang="en-US" altLang="zh-TW" sz="1200" b="1" kern="1200" dirty="0">
              <a:latin typeface="微軟正黑體" pitchFamily="34" charset="-120"/>
              <a:ea typeface="微軟正黑體" pitchFamily="34" charset="-120"/>
            </a:rPr>
            <a:t>.</a:t>
          </a:r>
          <a:r>
            <a:rPr kumimoji="1" lang="en-US" altLang="en-US" sz="1200" b="1" kern="1200" dirty="0">
              <a:latin typeface="微軟正黑體" pitchFamily="34" charset="-120"/>
              <a:ea typeface="微軟正黑體" pitchFamily="34" charset="-120"/>
            </a:rPr>
            <a:t>TW</a:t>
          </a:r>
          <a:r>
            <a:rPr kumimoji="1" lang="zh-TW" altLang="en-US" sz="1200" b="1" kern="1200" dirty="0">
              <a:latin typeface="微軟正黑體" pitchFamily="34" charset="-120"/>
              <a:ea typeface="微軟正黑體" pitchFamily="34" charset="-120"/>
            </a:rPr>
            <a:t>、</a:t>
          </a:r>
          <a:r>
            <a:rPr kumimoji="1" lang="ja-JP" altLang="en-US" sz="1200" b="1" kern="1200" dirty="0">
              <a:latin typeface="微軟正黑體" pitchFamily="34" charset="-120"/>
              <a:ea typeface="微軟正黑體" pitchFamily="34" charset="-120"/>
            </a:rPr>
            <a:t>台湾</a:t>
          </a:r>
          <a:r>
            <a:rPr kumimoji="1" lang="zh-TW" altLang="en-US" sz="1200" b="1" kern="1200" dirty="0">
              <a:latin typeface="微軟正黑體" pitchFamily="34" charset="-120"/>
              <a:ea typeface="微軟正黑體" pitchFamily="34" charset="-120"/>
            </a:rPr>
            <a:t>防災產業</a:t>
          </a:r>
          <a:r>
            <a:rPr kumimoji="1" lang="ja-JP" altLang="en-US" sz="1200" b="1" kern="1200" dirty="0">
              <a:latin typeface="微軟正黑體" pitchFamily="34" charset="-120"/>
              <a:ea typeface="微軟正黑體" pitchFamily="34" charset="-120"/>
            </a:rPr>
            <a:t>協会と</a:t>
          </a:r>
          <a:r>
            <a:rPr kumimoji="1" lang="zh-TW" altLang="en-US" sz="1200" b="1" kern="1200" dirty="0">
              <a:latin typeface="微軟正黑體" pitchFamily="34" charset="-120"/>
              <a:ea typeface="微軟正黑體" pitchFamily="34" charset="-120"/>
              <a:cs typeface="微軟正黑體"/>
            </a:rPr>
            <a:t>共</a:t>
          </a:r>
          <a:r>
            <a:rPr kumimoji="1" lang="ja-JP" altLang="en-US" sz="1200" b="1" kern="1200" dirty="0">
              <a:latin typeface="微軟正黑體" pitchFamily="34" charset="-120"/>
              <a:ea typeface="微軟正黑體" pitchFamily="34" charset="-120"/>
              <a:cs typeface="微軟正黑體"/>
            </a:rPr>
            <a:t>にイベントを開催し、緊密な交流を続ける</a:t>
          </a:r>
          <a:endParaRPr lang="zh-TW" altLang="en-US" sz="1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183642" y="782660"/>
        <a:ext cx="1912685" cy="2152080"/>
      </dsp:txXfrm>
    </dsp:sp>
    <dsp:sp modelId="{42B8CED9-29C8-4C45-8324-1FBC4DA3D992}">
      <dsp:nvSpPr>
        <dsp:cNvPr id="0" name=""/>
        <dsp:cNvSpPr/>
      </dsp:nvSpPr>
      <dsp:spPr>
        <a:xfrm>
          <a:off x="4364103" y="17586"/>
          <a:ext cx="1912685" cy="765074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200" b="1" kern="1200" dirty="0">
              <a:latin typeface="微軟正黑體" pitchFamily="34" charset="-120"/>
              <a:ea typeface="微軟正黑體" pitchFamily="34" charset="-120"/>
            </a:rPr>
            <a:t>積極的に政府との対話</a:t>
          </a:r>
          <a:endParaRPr lang="zh-TW" altLang="en-US" sz="1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364103" y="17586"/>
        <a:ext cx="1912685" cy="765074"/>
      </dsp:txXfrm>
    </dsp:sp>
    <dsp:sp modelId="{7D78670A-BBB4-4058-9582-D66576AFB4E0}">
      <dsp:nvSpPr>
        <dsp:cNvPr id="0" name=""/>
        <dsp:cNvSpPr/>
      </dsp:nvSpPr>
      <dsp:spPr>
        <a:xfrm>
          <a:off x="4364103" y="782660"/>
          <a:ext cx="1912685" cy="215208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200" b="1" kern="1200" dirty="0">
              <a:latin typeface="微軟正黑體" pitchFamily="34" charset="-120"/>
              <a:ea typeface="微軟正黑體" pitchFamily="34" charset="-120"/>
            </a:rPr>
            <a:t>政府とのコミュニケーションルートを築いて、産業のニーズを伝える。そして規範と助言を提出し、政府施政の参考となること</a:t>
          </a:r>
          <a:endParaRPr lang="zh-TW" altLang="en-US" sz="1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364103" y="782660"/>
        <a:ext cx="1912685" cy="2152080"/>
      </dsp:txXfrm>
    </dsp:sp>
    <dsp:sp modelId="{6C614D68-8F98-40CB-B936-2851A85067B4}">
      <dsp:nvSpPr>
        <dsp:cNvPr id="0" name=""/>
        <dsp:cNvSpPr/>
      </dsp:nvSpPr>
      <dsp:spPr>
        <a:xfrm>
          <a:off x="6547746" y="0"/>
          <a:ext cx="1912685" cy="7650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200" b="1" kern="1200" dirty="0">
              <a:latin typeface="微軟正黑體" pitchFamily="34" charset="-120"/>
              <a:ea typeface="微軟正黑體" pitchFamily="34" charset="-120"/>
            </a:rPr>
            <a:t>政府の諮問チームに参与する</a:t>
          </a:r>
          <a:endParaRPr lang="zh-TW" altLang="en-US" sz="1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547746" y="0"/>
        <a:ext cx="1912685" cy="765074"/>
      </dsp:txXfrm>
    </dsp:sp>
    <dsp:sp modelId="{0E881D5D-D190-4459-A2F2-7138FFD003E1}">
      <dsp:nvSpPr>
        <dsp:cNvPr id="0" name=""/>
        <dsp:cNvSpPr/>
      </dsp:nvSpPr>
      <dsp:spPr>
        <a:xfrm>
          <a:off x="6544565" y="782660"/>
          <a:ext cx="1912685" cy="215208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200" b="1" kern="1200" dirty="0">
              <a:latin typeface="微軟正黑體" pitchFamily="34" charset="-120"/>
              <a:ea typeface="微軟正黑體" pitchFamily="34" charset="-120"/>
            </a:rPr>
            <a:t>経済部、財政部、科学技術部など七つ政府部門の</a:t>
          </a:r>
          <a:r>
            <a:rPr lang="zh-TW" altLang="en-US" sz="1200" b="1" kern="1200" dirty="0">
              <a:latin typeface="微軟正黑體" pitchFamily="34" charset="-120"/>
              <a:ea typeface="微軟正黑體" pitchFamily="34" charset="-120"/>
            </a:rPr>
            <a:t>「</a:t>
          </a:r>
          <a:r>
            <a:rPr lang="ja-JP" altLang="en-US" sz="1200" b="1" kern="1200" dirty="0">
              <a:latin typeface="微軟正黑體" pitchFamily="34" charset="-120"/>
              <a:ea typeface="微軟正黑體" pitchFamily="34" charset="-120"/>
            </a:rPr>
            <a:t>オープンデータ諮問チーム</a:t>
          </a:r>
          <a:r>
            <a:rPr lang="zh-TW" altLang="en-US" sz="1200" b="1" kern="1200" dirty="0">
              <a:latin typeface="微軟正黑體" pitchFamily="34" charset="-120"/>
              <a:ea typeface="微軟正黑體" pitchFamily="34" charset="-120"/>
            </a:rPr>
            <a:t>」</a:t>
          </a:r>
          <a:r>
            <a:rPr lang="ja-JP" altLang="en-US" sz="1200" b="1" kern="1200" dirty="0">
              <a:latin typeface="微軟正黑體" pitchFamily="34" charset="-120"/>
              <a:ea typeface="微軟正黑體" pitchFamily="34" charset="-120"/>
            </a:rPr>
            <a:t>を積極的に参与して</a:t>
          </a:r>
          <a:r>
            <a:rPr lang="zh-TW" altLang="en-US" sz="1200" b="1" kern="1200" dirty="0">
              <a:latin typeface="微軟正黑體" pitchFamily="34" charset="-120"/>
              <a:ea typeface="微軟正黑體" pitchFamily="34" charset="-120"/>
            </a:rPr>
            <a:t>，</a:t>
          </a:r>
          <a:r>
            <a:rPr lang="ja-JP" altLang="en-US" sz="1200" b="1" kern="1200" dirty="0">
              <a:latin typeface="微軟正黑體" pitchFamily="34" charset="-120"/>
              <a:ea typeface="微軟正黑體" pitchFamily="34" charset="-120"/>
            </a:rPr>
            <a:t>専門の意見を与える</a:t>
          </a:r>
          <a:endParaRPr lang="zh-TW" altLang="en-US" sz="12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544565" y="782660"/>
        <a:ext cx="1912685" cy="215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0.56334</cdr:x>
      <cdr:y>0.89563</cdr:y>
    </cdr:from>
    <cdr:to>
      <cdr:x>0.83612</cdr:x>
      <cdr:y>1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2602720" y="3482597"/>
          <a:ext cx="1260306" cy="405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100" dirty="0">
              <a:latin typeface="微軟正黑體" pitchFamily="34" charset="-120"/>
              <a:ea typeface="微軟正黑體" pitchFamily="34" charset="-120"/>
            </a:rPr>
            <a:t>單位：</a:t>
          </a:r>
          <a:r>
            <a:rPr lang="en-US" altLang="zh-TW" sz="1100" dirty="0">
              <a:latin typeface="微軟正黑體" pitchFamily="34" charset="-120"/>
              <a:ea typeface="微軟正黑體" pitchFamily="34" charset="-120"/>
            </a:rPr>
            <a:t>%</a:t>
          </a:r>
          <a:r>
            <a:rPr lang="zh-TW" altLang="en-US" sz="1100" dirty="0">
              <a:latin typeface="微軟正黑體" pitchFamily="34" charset="-120"/>
              <a:ea typeface="微軟正黑體" pitchFamily="34" charset="-120"/>
            </a:rPr>
            <a:t>占比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1C202BA-478E-48AC-A6E6-89AF01A6BEA3}" type="datetimeFigureOut">
              <a:rPr lang="zh-TW" altLang="en-US" smtClean="0"/>
              <a:t>2017/5/10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D6B99AE5-37DF-4687-A8DB-514EDE2E3F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768D4756-8043-4D0A-99C7-2939C19ABAD5}" type="datetimeFigureOut">
              <a:rPr lang="zh-TW" altLang="en-US" smtClean="0"/>
              <a:t>2017/5/10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204C3801-2A9E-42E5-BB18-85736813C3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18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3801-2A9E-42E5-BB18-85736813C30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65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3801-2A9E-42E5-BB18-85736813C300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5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3801-2A9E-42E5-BB18-85736813C300}" type="slidenum">
              <a:rPr lang="zh-TW" altLang="en-US" smtClean="0">
                <a:solidFill>
                  <a:prstClr val="black"/>
                </a:solidFill>
              </a:rPr>
              <a:pPr/>
              <a:t>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5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3801-2A9E-42E5-BB18-85736813C300}" type="slidenum">
              <a:rPr lang="zh-TW" altLang="en-US" smtClean="0">
                <a:solidFill>
                  <a:prstClr val="black"/>
                </a:solidFill>
              </a:rPr>
              <a:pPr/>
              <a:t>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51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3801-2A9E-42E5-BB18-85736813C30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651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C3801-2A9E-42E5-BB18-85736813C30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65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9ABE-026B-449A-8AEC-C983F8A01D97}" type="datetime1">
              <a:rPr lang="zh-TW" altLang="en-US" smtClean="0"/>
              <a:t>2017/5/10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1C40B680-0D61-4897-8D0B-EBEB76E8A3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62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7D2-904B-4ECC-8E19-A94520699251}" type="datetime1">
              <a:rPr lang="zh-TW" altLang="en-US" smtClean="0"/>
              <a:t>2017/5/10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70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D5FC1-E759-4B6E-A9F3-55C4C730047F}" type="datetime1">
              <a:rPr lang="zh-TW" altLang="en-US" smtClean="0"/>
              <a:t>2017/5/10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099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079FF89-C502-4EB4-B336-3F2B19F76124}" type="datetime1">
              <a:rPr lang="zh-TW" altLang="en-US" smtClean="0">
                <a:solidFill>
                  <a:prstClr val="black"/>
                </a:solidFill>
              </a:rPr>
              <a:t>2017/5/10</a:t>
            </a:fld>
            <a:endParaRPr lang="en-US" altLang="zh-TW" dirty="0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2876C27-5584-4B4E-AC1F-00AFD19948FC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2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3" y="76200"/>
            <a:ext cx="7705551" cy="827088"/>
          </a:xfrm>
        </p:spPr>
        <p:txBody>
          <a:bodyPr/>
          <a:lstStyle>
            <a:lvl1pPr algn="l"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  <a:lvl2pPr>
              <a:defRPr b="1">
                <a:latin typeface="微軟正黑體" pitchFamily="34" charset="-120"/>
                <a:ea typeface="微軟正黑體" pitchFamily="34" charset="-120"/>
              </a:defRPr>
            </a:lvl2pPr>
            <a:lvl3pPr>
              <a:defRPr b="1">
                <a:latin typeface="微軟正黑體" pitchFamily="34" charset="-120"/>
                <a:ea typeface="微軟正黑體" pitchFamily="34" charset="-120"/>
              </a:defRPr>
            </a:lvl3pPr>
            <a:lvl4pPr>
              <a:defRPr b="1">
                <a:latin typeface="微軟正黑體" pitchFamily="34" charset="-120"/>
                <a:ea typeface="微軟正黑體" pitchFamily="34" charset="-120"/>
              </a:defRPr>
            </a:lvl4pPr>
            <a:lvl5pPr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B3ABB0-5241-4E90-BDD2-11FBAF319D83}" type="datetime1">
              <a:rPr lang="zh-TW" altLang="en-US" smtClean="0">
                <a:solidFill>
                  <a:prstClr val="black"/>
                </a:solidFill>
              </a:rPr>
              <a:t>2017/5/10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D8CD2583-4D62-46F9-932B-A36969E05C38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1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8E6DB-6361-43DB-87B6-C74820E8FC5E}" type="datetime1">
              <a:rPr lang="zh-TW" altLang="en-US" smtClean="0">
                <a:solidFill>
                  <a:prstClr val="black"/>
                </a:solidFill>
              </a:rPr>
              <a:t>2017/5/10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2993C-515F-45DA-8152-55889CDE2F64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56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73E02E-D669-4E9A-B450-56C836DCF448}" type="datetime1">
              <a:rPr lang="zh-TW" altLang="en-US" smtClean="0">
                <a:solidFill>
                  <a:prstClr val="black"/>
                </a:solidFill>
              </a:rPr>
              <a:t>2017/5/10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9B9BD-93B6-4228-A291-231FF32F15EA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16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A1AEA9-0F4F-4B91-A0A9-F6AE5A27D784}" type="datetime1">
              <a:rPr lang="zh-TW" altLang="en-US" smtClean="0">
                <a:solidFill>
                  <a:prstClr val="black"/>
                </a:solidFill>
              </a:rPr>
              <a:t>2017/5/10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9A03E-960C-4F94-B79F-7238FA85F596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64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1D9BD-F5B8-4881-9514-800902DE9933}" type="datetime1">
              <a:rPr lang="zh-TW" altLang="en-US" smtClean="0">
                <a:solidFill>
                  <a:prstClr val="black"/>
                </a:solidFill>
              </a:rPr>
              <a:t>2017/5/10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0FFC5-926A-43AD-8873-DAF9148E95F8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27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ACA9038-13BD-46FA-B9A2-0DC5ECCB16D5}" type="datetime1">
              <a:rPr lang="zh-TW" altLang="en-US" smtClean="0">
                <a:solidFill>
                  <a:prstClr val="black"/>
                </a:solidFill>
              </a:rPr>
              <a:t>2017/5/10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AB05ECDF-C04D-49DB-968E-D412EE2DD68F}" type="slidenum">
              <a:rPr lang="en-US" altLang="zh-TW" smtClean="0">
                <a:solidFill>
                  <a:prstClr val="black"/>
                </a:solidFill>
              </a:rPr>
              <a:pPr/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90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915F68-7ECC-43B7-9B79-B234FCE5E1D3}" type="datetime1">
              <a:rPr lang="zh-TW" altLang="en-US" smtClean="0">
                <a:solidFill>
                  <a:prstClr val="black"/>
                </a:solidFill>
              </a:rPr>
              <a:t>2017/5/10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245C5-7736-4462-8050-D2B388B4807C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8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  <a:lvl2pPr>
              <a:defRPr b="1">
                <a:latin typeface="微軟正黑體" pitchFamily="34" charset="-120"/>
                <a:ea typeface="微軟正黑體" pitchFamily="34" charset="-120"/>
              </a:defRPr>
            </a:lvl2pPr>
            <a:lvl3pPr>
              <a:defRPr b="1">
                <a:latin typeface="微軟正黑體" pitchFamily="34" charset="-120"/>
                <a:ea typeface="微軟正黑體" pitchFamily="34" charset="-120"/>
              </a:defRPr>
            </a:lvl3pPr>
            <a:lvl4pPr>
              <a:defRPr b="1">
                <a:latin typeface="微軟正黑體" pitchFamily="34" charset="-120"/>
                <a:ea typeface="微軟正黑體" pitchFamily="34" charset="-120"/>
              </a:defRPr>
            </a:lvl4pPr>
            <a:lvl5pPr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84E0-F5E3-4B67-9FA8-BF6607F43467}" type="datetime1">
              <a:rPr lang="zh-TW" altLang="en-US" smtClean="0"/>
              <a:t>2017/5/10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1C40B680-0D61-4897-8D0B-EBEB76E8A3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25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E1FC7-B5B8-46F9-8497-42AD49849C19}" type="datetime1">
              <a:rPr lang="zh-TW" altLang="en-US" smtClean="0">
                <a:solidFill>
                  <a:prstClr val="black"/>
                </a:solidFill>
              </a:rPr>
              <a:t>2017/5/10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EA8C2-4CCA-4FC2-B332-D83F744D4754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965E51-8BA0-4B5E-8405-7FFD4651D64E}" type="datetime1">
              <a:rPr lang="zh-TW" altLang="en-US" smtClean="0">
                <a:solidFill>
                  <a:prstClr val="black"/>
                </a:solidFill>
              </a:rPr>
              <a:t>2017/5/10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116AD-2D07-4739-B07D-091D2D59AD64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19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32588" y="76200"/>
            <a:ext cx="2160587" cy="6781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0825" y="76200"/>
            <a:ext cx="6329363" cy="6781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17855A-19A1-40DD-AFC1-D573111A1C32}" type="datetime1">
              <a:rPr lang="zh-TW" altLang="en-US" smtClean="0">
                <a:solidFill>
                  <a:prstClr val="black"/>
                </a:solidFill>
              </a:rPr>
              <a:t>2017/5/10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75C1C-B362-47C8-B651-C7A0602D23D6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576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825" y="76200"/>
            <a:ext cx="8642350" cy="8270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0F8AA9A-7702-4F81-BA5A-475E99F239FD}" type="datetime1">
              <a:rPr lang="zh-TW" altLang="en-US" smtClean="0">
                <a:solidFill>
                  <a:prstClr val="black"/>
                </a:solidFill>
              </a:rPr>
              <a:t>2017/5/10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9925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8718AD-729B-4BC2-A2BA-3F8221C575F0}" type="slidenum">
              <a:rPr lang="en-US" altLang="zh-TW">
                <a:solidFill>
                  <a:prstClr val="black"/>
                </a:solidFill>
              </a:rPr>
              <a:pPr/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83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219708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fld id="{AE95A2A7-FE3F-45E8-88F0-18B88963BFFF}" type="datetime1">
              <a:rPr lang="zh-TW" altLang="en-US" smtClean="0">
                <a:solidFill>
                  <a:prstClr val="black"/>
                </a:solidFill>
              </a:rPr>
              <a:t>2017/5/10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504000" y="0"/>
            <a:ext cx="8280000" cy="540000"/>
          </a:xfrm>
        </p:spPr>
        <p:txBody>
          <a:bodyPr anchor="t" anchorCtr="0"/>
          <a:lstStyle>
            <a:lvl1pPr algn="ctr">
              <a:defRPr kumimoji="0" lang="zh-TW" altLang="en-US" sz="3200" b="1" kern="1200" dirty="0">
                <a:solidFill>
                  <a:srgbClr val="000066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 lvl="0"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dirty="0"/>
              <a:t>按一下以編輯母片標題樣式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46912" y="6597352"/>
            <a:ext cx="2133600" cy="260226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</a:lstStyle>
          <a:p>
            <a:pPr>
              <a:defRPr/>
            </a:pPr>
            <a:fld id="{891574FB-A757-46EB-AC11-484FD3C43371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4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5AE3-BCD6-458E-AB83-380BEC2DB99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2017/5/10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1C40B680-0D61-4897-8D0B-EBEB76E8A33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59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  <a:lvl2pPr>
              <a:defRPr b="1">
                <a:latin typeface="微軟正黑體" pitchFamily="34" charset="-120"/>
                <a:ea typeface="微軟正黑體" pitchFamily="34" charset="-120"/>
              </a:defRPr>
            </a:lvl2pPr>
            <a:lvl3pPr>
              <a:defRPr b="1">
                <a:latin typeface="微軟正黑體" pitchFamily="34" charset="-120"/>
                <a:ea typeface="微軟正黑體" pitchFamily="34" charset="-120"/>
              </a:defRPr>
            </a:lvl3pPr>
            <a:lvl4pPr>
              <a:defRPr b="1">
                <a:latin typeface="微軟正黑體" pitchFamily="34" charset="-120"/>
                <a:ea typeface="微軟正黑體" pitchFamily="34" charset="-120"/>
              </a:defRPr>
            </a:lvl4pPr>
            <a:lvl5pPr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5AE3-BCD6-458E-AB83-380BEC2DB99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2017/5/10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1C40B680-0D61-4897-8D0B-EBEB76E8A33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64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5AE3-BCD6-458E-AB83-380BEC2DB99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2017/5/10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712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1">
                <a:latin typeface="微軟正黑體" pitchFamily="34" charset="-120"/>
                <a:ea typeface="微軟正黑體" pitchFamily="34" charset="-120"/>
              </a:defRPr>
            </a:lvl1pPr>
            <a:lvl2pPr>
              <a:defRPr sz="2400" b="1">
                <a:latin typeface="微軟正黑體" pitchFamily="34" charset="-120"/>
                <a:ea typeface="微軟正黑體" pitchFamily="34" charset="-120"/>
              </a:defRPr>
            </a:lvl2pPr>
            <a:lvl3pPr>
              <a:defRPr sz="2000" b="1">
                <a:latin typeface="微軟正黑體" pitchFamily="34" charset="-120"/>
                <a:ea typeface="微軟正黑體" pitchFamily="34" charset="-120"/>
              </a:defRPr>
            </a:lvl3pPr>
            <a:lvl4pPr>
              <a:defRPr sz="1800" b="1">
                <a:latin typeface="微軟正黑體" pitchFamily="34" charset="-120"/>
                <a:ea typeface="微軟正黑體" pitchFamily="34" charset="-120"/>
              </a:defRPr>
            </a:lvl4pPr>
            <a:lvl5pPr>
              <a:defRPr sz="1800" b="1">
                <a:latin typeface="微軟正黑體" pitchFamily="34" charset="-120"/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1">
                <a:latin typeface="微軟正黑體" pitchFamily="34" charset="-120"/>
                <a:ea typeface="微軟正黑體" pitchFamily="34" charset="-120"/>
              </a:defRPr>
            </a:lvl1pPr>
            <a:lvl2pPr>
              <a:defRPr sz="2400" b="1">
                <a:latin typeface="微軟正黑體" pitchFamily="34" charset="-120"/>
                <a:ea typeface="微軟正黑體" pitchFamily="34" charset="-120"/>
              </a:defRPr>
            </a:lvl2pPr>
            <a:lvl3pPr>
              <a:defRPr sz="2000" b="1">
                <a:latin typeface="微軟正黑體" pitchFamily="34" charset="-120"/>
                <a:ea typeface="微軟正黑體" pitchFamily="34" charset="-120"/>
              </a:defRPr>
            </a:lvl3pPr>
            <a:lvl4pPr>
              <a:defRPr sz="1800" b="1">
                <a:latin typeface="微軟正黑體" pitchFamily="34" charset="-120"/>
                <a:ea typeface="微軟正黑體" pitchFamily="34" charset="-120"/>
              </a:defRPr>
            </a:lvl4pPr>
            <a:lvl5pPr>
              <a:defRPr sz="1800" b="1">
                <a:latin typeface="微軟正黑體" pitchFamily="34" charset="-120"/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5AE3-BCD6-458E-AB83-380BEC2DB99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2017/5/10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97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5AE3-BCD6-458E-AB83-380BEC2DB99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2017/5/10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3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3D8A-DFA6-410F-9285-6836861C8867}" type="datetime1">
              <a:rPr lang="zh-TW" altLang="en-US" smtClean="0"/>
              <a:t>2017/5/10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397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5AE3-BCD6-458E-AB83-380BEC2DB99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2017/5/10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34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5AE3-BCD6-458E-AB83-380BEC2DB99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2017/5/10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57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5AE3-BCD6-458E-AB83-380BEC2DB99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2017/5/10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17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5AE3-BCD6-458E-AB83-380BEC2DB99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2017/5/10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44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5AE3-BCD6-458E-AB83-380BEC2DB99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2017/5/10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80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5AE3-BCD6-458E-AB83-380BEC2DB99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2017/5/10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4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1">
                <a:latin typeface="微軟正黑體" pitchFamily="34" charset="-120"/>
                <a:ea typeface="微軟正黑體" pitchFamily="34" charset="-120"/>
              </a:defRPr>
            </a:lvl1pPr>
            <a:lvl2pPr>
              <a:defRPr sz="2400" b="1">
                <a:latin typeface="微軟正黑體" pitchFamily="34" charset="-120"/>
                <a:ea typeface="微軟正黑體" pitchFamily="34" charset="-120"/>
              </a:defRPr>
            </a:lvl2pPr>
            <a:lvl3pPr>
              <a:defRPr sz="2000" b="1">
                <a:latin typeface="微軟正黑體" pitchFamily="34" charset="-120"/>
                <a:ea typeface="微軟正黑體" pitchFamily="34" charset="-120"/>
              </a:defRPr>
            </a:lvl3pPr>
            <a:lvl4pPr>
              <a:defRPr sz="1800" b="1">
                <a:latin typeface="微軟正黑體" pitchFamily="34" charset="-120"/>
                <a:ea typeface="微軟正黑體" pitchFamily="34" charset="-120"/>
              </a:defRPr>
            </a:lvl4pPr>
            <a:lvl5pPr>
              <a:defRPr sz="1800" b="1">
                <a:latin typeface="微軟正黑體" pitchFamily="34" charset="-120"/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1">
                <a:latin typeface="微軟正黑體" pitchFamily="34" charset="-120"/>
                <a:ea typeface="微軟正黑體" pitchFamily="34" charset="-120"/>
              </a:defRPr>
            </a:lvl1pPr>
            <a:lvl2pPr>
              <a:defRPr sz="2400" b="1">
                <a:latin typeface="微軟正黑體" pitchFamily="34" charset="-120"/>
                <a:ea typeface="微軟正黑體" pitchFamily="34" charset="-120"/>
              </a:defRPr>
            </a:lvl2pPr>
            <a:lvl3pPr>
              <a:defRPr sz="2000" b="1">
                <a:latin typeface="微軟正黑體" pitchFamily="34" charset="-120"/>
                <a:ea typeface="微軟正黑體" pitchFamily="34" charset="-120"/>
              </a:defRPr>
            </a:lvl3pPr>
            <a:lvl4pPr>
              <a:defRPr sz="1800" b="1">
                <a:latin typeface="微軟正黑體" pitchFamily="34" charset="-120"/>
                <a:ea typeface="微軟正黑體" pitchFamily="34" charset="-120"/>
              </a:defRPr>
            </a:lvl4pPr>
            <a:lvl5pPr>
              <a:defRPr sz="1800" b="1">
                <a:latin typeface="微軟正黑體" pitchFamily="34" charset="-120"/>
                <a:ea typeface="微軟正黑體" pitchFamily="34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44D2-107E-4BEF-8FDF-77E6CA2FF88D}" type="datetime1">
              <a:rPr lang="zh-TW" altLang="en-US" smtClean="0"/>
              <a:t>2017/5/10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69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7C2-500D-4734-BA94-2D2D0BC2D19D}" type="datetime1">
              <a:rPr lang="zh-TW" altLang="en-US" smtClean="0"/>
              <a:t>2017/5/10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569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703B1-E2EE-4352-8B3B-51D58F39CABE}" type="datetime1">
              <a:rPr lang="zh-TW" altLang="en-US" smtClean="0"/>
              <a:t>2017/5/10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54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4FA6-3921-4557-8F6F-22C98C00C83D}" type="datetime1">
              <a:rPr lang="zh-TW" altLang="en-US" smtClean="0"/>
              <a:t>2017/5/10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68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D87B-C1F6-45DF-8209-A1E8C8983FDA}" type="datetime1">
              <a:rPr lang="zh-TW" altLang="en-US" smtClean="0"/>
              <a:t>2017/5/10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35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EB81-9913-4BEC-AFA6-4A8A0180E9DF}" type="datetime1">
              <a:rPr lang="zh-TW" altLang="en-US" smtClean="0"/>
              <a:t>2017/5/10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8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-27384"/>
            <a:ext cx="9065924" cy="65482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627436"/>
            <a:ext cx="8229600" cy="790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27C6D69E-B6B6-49E8-9A20-6726968A29C1}" type="datetime1">
              <a:rPr lang="zh-TW" altLang="en-US" smtClean="0"/>
              <a:t>2017/5/10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1C40B680-0D61-4897-8D0B-EBEB76E8A33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50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3" y="76200"/>
            <a:ext cx="7705551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05FA99-FED5-41D1-B921-95C96C5338AC}" type="datetime1">
              <a:rPr kumimoji="1" lang="zh-TW" altLang="en-US" smtClean="0">
                <a:solidFill>
                  <a:prstClr val="black"/>
                </a:solidFill>
              </a:rPr>
              <a:t>2017/5/10</a:t>
            </a:fld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>
              <a:solidFill>
                <a:prstClr val="black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8C9369-0615-41B4-B32E-2272FFA3772D}" type="slidenum">
              <a:rPr kumimoji="1" lang="en-US" altLang="zh-TW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zh-TW">
              <a:solidFill>
                <a:prstClr val="black"/>
              </a:solidFill>
            </a:endParaRPr>
          </a:p>
        </p:txBody>
      </p:sp>
      <p:grpSp>
        <p:nvGrpSpPr>
          <p:cNvPr id="8199" name="Group 8"/>
          <p:cNvGrpSpPr>
            <a:grpSpLocks/>
          </p:cNvGrpSpPr>
          <p:nvPr userDrawn="1"/>
        </p:nvGrpSpPr>
        <p:grpSpPr bwMode="auto">
          <a:xfrm>
            <a:off x="282575" y="207963"/>
            <a:ext cx="601663" cy="511175"/>
            <a:chOff x="262" y="193"/>
            <a:chExt cx="309" cy="286"/>
          </a:xfrm>
        </p:grpSpPr>
        <p:sp>
          <p:nvSpPr>
            <p:cNvPr id="8200" name="Freeform 9"/>
            <p:cNvSpPr>
              <a:spLocks/>
            </p:cNvSpPr>
            <p:nvPr/>
          </p:nvSpPr>
          <p:spPr bwMode="auto">
            <a:xfrm>
              <a:off x="262" y="193"/>
              <a:ext cx="229" cy="284"/>
            </a:xfrm>
            <a:custGeom>
              <a:avLst/>
              <a:gdLst>
                <a:gd name="T0" fmla="*/ 228 w 229"/>
                <a:gd name="T1" fmla="*/ 0 h 284"/>
                <a:gd name="T2" fmla="*/ 76 w 229"/>
                <a:gd name="T3" fmla="*/ 1 h 284"/>
                <a:gd name="T4" fmla="*/ 0 w 229"/>
                <a:gd name="T5" fmla="*/ 140 h 284"/>
                <a:gd name="T6" fmla="*/ 75 w 229"/>
                <a:gd name="T7" fmla="*/ 283 h 284"/>
                <a:gd name="T8" fmla="*/ 75 w 229"/>
                <a:gd name="T9" fmla="*/ 263 h 284"/>
                <a:gd name="T10" fmla="*/ 77 w 229"/>
                <a:gd name="T11" fmla="*/ 249 h 284"/>
                <a:gd name="T12" fmla="*/ 79 w 229"/>
                <a:gd name="T13" fmla="*/ 228 h 284"/>
                <a:gd name="T14" fmla="*/ 83 w 229"/>
                <a:gd name="T15" fmla="*/ 209 h 284"/>
                <a:gd name="T16" fmla="*/ 84 w 229"/>
                <a:gd name="T17" fmla="*/ 204 h 284"/>
                <a:gd name="T18" fmla="*/ 88 w 229"/>
                <a:gd name="T19" fmla="*/ 191 h 284"/>
                <a:gd name="T20" fmla="*/ 92 w 229"/>
                <a:gd name="T21" fmla="*/ 178 h 284"/>
                <a:gd name="T22" fmla="*/ 95 w 229"/>
                <a:gd name="T23" fmla="*/ 170 h 284"/>
                <a:gd name="T24" fmla="*/ 99 w 229"/>
                <a:gd name="T25" fmla="*/ 161 h 284"/>
                <a:gd name="T26" fmla="*/ 98 w 229"/>
                <a:gd name="T27" fmla="*/ 164 h 284"/>
                <a:gd name="T28" fmla="*/ 102 w 229"/>
                <a:gd name="T29" fmla="*/ 155 h 284"/>
                <a:gd name="T30" fmla="*/ 106 w 229"/>
                <a:gd name="T31" fmla="*/ 144 h 284"/>
                <a:gd name="T32" fmla="*/ 116 w 229"/>
                <a:gd name="T33" fmla="*/ 124 h 284"/>
                <a:gd name="T34" fmla="*/ 131 w 229"/>
                <a:gd name="T35" fmla="*/ 100 h 284"/>
                <a:gd name="T36" fmla="*/ 149 w 229"/>
                <a:gd name="T37" fmla="*/ 76 h 284"/>
                <a:gd name="T38" fmla="*/ 175 w 229"/>
                <a:gd name="T39" fmla="*/ 46 h 284"/>
                <a:gd name="T40" fmla="*/ 195 w 229"/>
                <a:gd name="T41" fmla="*/ 28 h 284"/>
                <a:gd name="T42" fmla="*/ 228 w 229"/>
                <a:gd name="T43" fmla="*/ 0 h 2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9" h="284">
                  <a:moveTo>
                    <a:pt x="228" y="0"/>
                  </a:moveTo>
                  <a:lnTo>
                    <a:pt x="76" y="1"/>
                  </a:lnTo>
                  <a:lnTo>
                    <a:pt x="0" y="140"/>
                  </a:lnTo>
                  <a:lnTo>
                    <a:pt x="75" y="283"/>
                  </a:lnTo>
                  <a:lnTo>
                    <a:pt x="75" y="263"/>
                  </a:lnTo>
                  <a:lnTo>
                    <a:pt x="77" y="249"/>
                  </a:lnTo>
                  <a:lnTo>
                    <a:pt x="79" y="228"/>
                  </a:lnTo>
                  <a:lnTo>
                    <a:pt x="83" y="209"/>
                  </a:lnTo>
                  <a:lnTo>
                    <a:pt x="84" y="204"/>
                  </a:lnTo>
                  <a:lnTo>
                    <a:pt x="88" y="191"/>
                  </a:lnTo>
                  <a:lnTo>
                    <a:pt x="92" y="178"/>
                  </a:lnTo>
                  <a:lnTo>
                    <a:pt x="95" y="170"/>
                  </a:lnTo>
                  <a:lnTo>
                    <a:pt x="99" y="161"/>
                  </a:lnTo>
                  <a:lnTo>
                    <a:pt x="98" y="164"/>
                  </a:lnTo>
                  <a:lnTo>
                    <a:pt x="102" y="155"/>
                  </a:lnTo>
                  <a:lnTo>
                    <a:pt x="106" y="144"/>
                  </a:lnTo>
                  <a:lnTo>
                    <a:pt x="116" y="124"/>
                  </a:lnTo>
                  <a:lnTo>
                    <a:pt x="131" y="100"/>
                  </a:lnTo>
                  <a:lnTo>
                    <a:pt x="149" y="76"/>
                  </a:lnTo>
                  <a:lnTo>
                    <a:pt x="175" y="46"/>
                  </a:lnTo>
                  <a:lnTo>
                    <a:pt x="195" y="28"/>
                  </a:lnTo>
                  <a:lnTo>
                    <a:pt x="228" y="0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8201" name="Freeform 10"/>
            <p:cNvSpPr>
              <a:spLocks/>
            </p:cNvSpPr>
            <p:nvPr/>
          </p:nvSpPr>
          <p:spPr bwMode="auto">
            <a:xfrm>
              <a:off x="395" y="193"/>
              <a:ext cx="176" cy="286"/>
            </a:xfrm>
            <a:custGeom>
              <a:avLst/>
              <a:gdLst>
                <a:gd name="T0" fmla="*/ 96 w 176"/>
                <a:gd name="T1" fmla="*/ 285 h 286"/>
                <a:gd name="T2" fmla="*/ 175 w 176"/>
                <a:gd name="T3" fmla="*/ 143 h 286"/>
                <a:gd name="T4" fmla="*/ 97 w 176"/>
                <a:gd name="T5" fmla="*/ 0 h 286"/>
                <a:gd name="T6" fmla="*/ 89 w 176"/>
                <a:gd name="T7" fmla="*/ 11 h 286"/>
                <a:gd name="T8" fmla="*/ 76 w 176"/>
                <a:gd name="T9" fmla="*/ 30 h 286"/>
                <a:gd name="T10" fmla="*/ 65 w 176"/>
                <a:gd name="T11" fmla="*/ 49 h 286"/>
                <a:gd name="T12" fmla="*/ 57 w 176"/>
                <a:gd name="T13" fmla="*/ 65 h 286"/>
                <a:gd name="T14" fmla="*/ 46 w 176"/>
                <a:gd name="T15" fmla="*/ 84 h 286"/>
                <a:gd name="T16" fmla="*/ 35 w 176"/>
                <a:gd name="T17" fmla="*/ 106 h 286"/>
                <a:gd name="T18" fmla="*/ 25 w 176"/>
                <a:gd name="T19" fmla="*/ 128 h 286"/>
                <a:gd name="T20" fmla="*/ 15 w 176"/>
                <a:gd name="T21" fmla="*/ 156 h 286"/>
                <a:gd name="T22" fmla="*/ 7 w 176"/>
                <a:gd name="T23" fmla="*/ 184 h 286"/>
                <a:gd name="T24" fmla="*/ 4 w 176"/>
                <a:gd name="T25" fmla="*/ 205 h 286"/>
                <a:gd name="T26" fmla="*/ 1 w 176"/>
                <a:gd name="T27" fmla="*/ 221 h 286"/>
                <a:gd name="T28" fmla="*/ 1 w 176"/>
                <a:gd name="T29" fmla="*/ 239 h 286"/>
                <a:gd name="T30" fmla="*/ 0 w 176"/>
                <a:gd name="T31" fmla="*/ 264 h 286"/>
                <a:gd name="T32" fmla="*/ 0 w 176"/>
                <a:gd name="T33" fmla="*/ 285 h 286"/>
                <a:gd name="T34" fmla="*/ 96 w 176"/>
                <a:gd name="T35" fmla="*/ 285 h 2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76" h="286">
                  <a:moveTo>
                    <a:pt x="96" y="285"/>
                  </a:moveTo>
                  <a:lnTo>
                    <a:pt x="175" y="143"/>
                  </a:lnTo>
                  <a:lnTo>
                    <a:pt x="97" y="0"/>
                  </a:lnTo>
                  <a:lnTo>
                    <a:pt x="89" y="11"/>
                  </a:lnTo>
                  <a:lnTo>
                    <a:pt x="76" y="30"/>
                  </a:lnTo>
                  <a:lnTo>
                    <a:pt x="65" y="49"/>
                  </a:lnTo>
                  <a:lnTo>
                    <a:pt x="57" y="65"/>
                  </a:lnTo>
                  <a:lnTo>
                    <a:pt x="46" y="84"/>
                  </a:lnTo>
                  <a:lnTo>
                    <a:pt x="35" y="106"/>
                  </a:lnTo>
                  <a:lnTo>
                    <a:pt x="25" y="128"/>
                  </a:lnTo>
                  <a:lnTo>
                    <a:pt x="15" y="156"/>
                  </a:lnTo>
                  <a:lnTo>
                    <a:pt x="7" y="184"/>
                  </a:lnTo>
                  <a:lnTo>
                    <a:pt x="4" y="205"/>
                  </a:lnTo>
                  <a:lnTo>
                    <a:pt x="1" y="221"/>
                  </a:lnTo>
                  <a:lnTo>
                    <a:pt x="1" y="239"/>
                  </a:lnTo>
                  <a:lnTo>
                    <a:pt x="0" y="264"/>
                  </a:lnTo>
                  <a:lnTo>
                    <a:pt x="0" y="285"/>
                  </a:lnTo>
                  <a:lnTo>
                    <a:pt x="96" y="285"/>
                  </a:lnTo>
                </a:path>
              </a:pathLst>
            </a:custGeom>
            <a:solidFill>
              <a:srgbClr val="0027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>
                <a:solidFill>
                  <a:prstClr val="black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</p:grpSp>
      <p:sp>
        <p:nvSpPr>
          <p:cNvPr id="8202" name="Rectangle 11"/>
          <p:cNvSpPr>
            <a:spLocks noChangeArrowheads="1"/>
          </p:cNvSpPr>
          <p:nvPr userDrawn="1"/>
        </p:nvSpPr>
        <p:spPr bwMode="auto">
          <a:xfrm>
            <a:off x="696913" y="587375"/>
            <a:ext cx="6524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b="1">
                <a:solidFill>
                  <a:prstClr val="black"/>
                </a:solidFill>
              </a:rPr>
              <a:t>IDB</a:t>
            </a:r>
            <a:endParaRPr kumimoji="1" lang="en-US" altLang="zh-TW" sz="1200">
              <a:solidFill>
                <a:prstClr val="black"/>
              </a:solidFill>
            </a:endParaRPr>
          </a:p>
        </p:txBody>
      </p:sp>
      <p:grpSp>
        <p:nvGrpSpPr>
          <p:cNvPr id="8203" name="Group 12"/>
          <p:cNvGrpSpPr>
            <a:grpSpLocks/>
          </p:cNvGrpSpPr>
          <p:nvPr userDrawn="1"/>
        </p:nvGrpSpPr>
        <p:grpSpPr bwMode="auto">
          <a:xfrm>
            <a:off x="265113" y="914400"/>
            <a:ext cx="8626475" cy="71438"/>
            <a:chOff x="611" y="384"/>
            <a:chExt cx="4450" cy="106"/>
          </a:xfrm>
        </p:grpSpPr>
        <p:sp>
          <p:nvSpPr>
            <p:cNvPr id="8204" name="Rectangle 13"/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zh-TW" sz="1600">
                <a:solidFill>
                  <a:srgbClr val="000066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  <p:sp>
          <p:nvSpPr>
            <p:cNvPr id="8205" name="Rectangle 14"/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0033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zh-TW" sz="1600">
                <a:solidFill>
                  <a:srgbClr val="000066"/>
                </a:solidFill>
                <a:latin typeface="Arial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509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 b="1">
          <a:solidFill>
            <a:srgbClr val="FF3300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200" b="1">
          <a:solidFill>
            <a:srgbClr val="FF3300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200" b="1">
          <a:solidFill>
            <a:srgbClr val="FF3300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200" b="1">
          <a:solidFill>
            <a:srgbClr val="FF3300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200" b="1">
          <a:solidFill>
            <a:srgbClr val="FF3300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 b="1">
          <a:solidFill>
            <a:srgbClr val="FF3300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 b="1">
          <a:solidFill>
            <a:srgbClr val="FF3300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 b="1">
          <a:solidFill>
            <a:srgbClr val="FF3300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 b="1">
          <a:solidFill>
            <a:srgbClr val="FF3300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q"/>
        <a:defRPr kumimoji="1" sz="2800" b="1">
          <a:solidFill>
            <a:srgbClr val="0000CC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itchFamily="34" charset="0"/>
        <a:buChar char="–"/>
        <a:defRPr kumimoji="1" sz="24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24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05AE3-BCD6-458E-AB83-380BEC2DB99D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2017/5/10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4691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1C40B680-0D61-4897-8D0B-EBEB76E8A33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2" y="-27384"/>
            <a:ext cx="9065924" cy="6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7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uojulawfirm.com.tw/tw/" TargetMode="External"/><Relationship Id="rId3" Type="http://schemas.openxmlformats.org/officeDocument/2006/relationships/hyperlink" Target="http://www.claridy.com/" TargetMode="External"/><Relationship Id="rId7" Type="http://schemas.openxmlformats.org/officeDocument/2006/relationships/hyperlink" Target="http://dptrc.sinotech.org.tw/index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xapps.tw/" TargetMode="External"/><Relationship Id="rId5" Type="http://schemas.openxmlformats.org/officeDocument/2006/relationships/hyperlink" Target="http://www.rs-survey.com/" TargetMode="External"/><Relationship Id="rId4" Type="http://schemas.openxmlformats.org/officeDocument/2006/relationships/hyperlink" Target="http://www.tms.com.tw/" TargetMode="External"/><Relationship Id="rId9" Type="http://schemas.openxmlformats.org/officeDocument/2006/relationships/hyperlink" Target="http://stli.iii.org.tw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524" y="1412776"/>
            <a:ext cx="2448272" cy="179185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8062664" cy="1470025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 Open Data</a:t>
            </a:r>
            <a:r>
              <a:rPr lang="ja-JP" altLang="en-US" sz="4000" dirty="0"/>
              <a:t>アライアンスの紹介</a:t>
            </a:r>
            <a:endParaRPr lang="zh-TW" altLang="en-US" sz="4000" dirty="0"/>
          </a:p>
        </p:txBody>
      </p:sp>
      <p:sp>
        <p:nvSpPr>
          <p:cNvPr id="10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1C40B680-0D61-4897-8D0B-EBEB76E8A33B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72400" y="55657"/>
            <a:ext cx="95109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Document 5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26367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7544" y="752572"/>
            <a:ext cx="83529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アジアオープンデータパートナーシュップ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」正式</a:t>
            </a:r>
            <a:r>
              <a:rPr lang="ja-JP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的に設立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ja-JP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フォーラムの形式で行って、初代（一年目）は</a:t>
            </a:r>
            <a:r>
              <a:rPr lang="ja-JP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台湾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ODA</a:t>
            </a:r>
            <a:r>
              <a:rPr lang="ja-JP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より司会者担当して</a:t>
            </a:r>
            <a:r>
              <a:rPr lang="ja-JP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、秘書処を設けます。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ja-JP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二年目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(2016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ja-JP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にタイより司会者を担当させます。三年目に再び台湾の担当。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kumimoji="1" lang="zh-TW" altLang="en-US" dirty="0"/>
          </a:p>
        </p:txBody>
      </p:sp>
      <p:sp>
        <p:nvSpPr>
          <p:cNvPr id="1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074BFE6F-ACB9-4B5C-B6F3-AC3A4DE8C89B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3074" name="Picture 2" descr="C:\Users\elodie\Desktop\asi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237042"/>
            <a:ext cx="7574708" cy="408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08520" y="3861048"/>
            <a:ext cx="9144000" cy="1008112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539552" y="393305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政府と一緒に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Open Data</a:t>
            </a:r>
            <a:r>
              <a:rPr lang="ja-JP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の推進し、台湾の国際知名度を高めることを全力に尽くします。</a:t>
            </a:r>
            <a:endParaRPr lang="zh-TW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algn="ctr"/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37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b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重要</a:t>
            </a: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な成果</a:t>
            </a:r>
            <a:b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56184"/>
            <a:ext cx="8435280" cy="5069160"/>
          </a:xfrm>
        </p:spPr>
        <p:txBody>
          <a:bodyPr>
            <a:noAutofit/>
          </a:bodyPr>
          <a:lstStyle/>
          <a:p>
            <a:pPr fontAlgn="base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zh-TW" sz="1400" b="0" dirty="0">
                <a:solidFill>
                  <a:srgbClr val="0000FF"/>
                </a:solidFill>
              </a:rPr>
              <a:t>2013</a:t>
            </a:r>
            <a:r>
              <a:rPr lang="zh-TW" altLang="en-US" sz="1400" b="0" dirty="0">
                <a:solidFill>
                  <a:srgbClr val="0000FF"/>
                </a:solidFill>
              </a:rPr>
              <a:t>年</a:t>
            </a:r>
            <a:r>
              <a:rPr lang="ja-JP" altLang="en-US" sz="1400" b="0" dirty="0">
                <a:solidFill>
                  <a:srgbClr val="0000FF"/>
                </a:solidFill>
              </a:rPr>
              <a:t>からオープンデータ政策を発足し</a:t>
            </a:r>
            <a:r>
              <a:rPr lang="zh-TW" altLang="en-US" sz="1400" b="0" dirty="0"/>
              <a:t>，</a:t>
            </a:r>
            <a:r>
              <a:rPr lang="ja-JP" altLang="en-US" sz="1400" b="0" dirty="0"/>
              <a:t>国家発展会と工業局に通じて</a:t>
            </a:r>
            <a:r>
              <a:rPr lang="zh-TW" altLang="en-US" sz="1400" b="0" dirty="0"/>
              <a:t>，</a:t>
            </a:r>
            <a:r>
              <a:rPr lang="ja-JP" altLang="en-US" sz="1400" b="0" dirty="0">
                <a:solidFill>
                  <a:srgbClr val="0000FF"/>
                </a:solidFill>
              </a:rPr>
              <a:t>政府側</a:t>
            </a:r>
            <a:r>
              <a:rPr lang="ja-JP" altLang="en-US" sz="1400" b="0" dirty="0"/>
              <a:t>と</a:t>
            </a:r>
            <a:r>
              <a:rPr lang="ja-JP" altLang="en-US" sz="1400" b="0" dirty="0">
                <a:solidFill>
                  <a:srgbClr val="0000FF"/>
                </a:solidFill>
              </a:rPr>
              <a:t>応用側</a:t>
            </a:r>
            <a:r>
              <a:rPr lang="ja-JP" altLang="en-US" sz="1400" b="0" dirty="0"/>
              <a:t>の形で進行しました。</a:t>
            </a:r>
            <a:r>
              <a:rPr lang="zh-TW" altLang="en-US" sz="1400" b="0" dirty="0"/>
              <a:t>工業局</a:t>
            </a:r>
            <a:r>
              <a:rPr lang="ja-JP" altLang="en-US" sz="1400" b="0" dirty="0"/>
              <a:t>の支援の上で、産業界よりオープンデータアライアンスを設立し、民間</a:t>
            </a:r>
            <a:r>
              <a:rPr lang="en-US" altLang="ja-JP" sz="1400" b="0" dirty="0"/>
              <a:t>social group</a:t>
            </a:r>
            <a:r>
              <a:rPr lang="ja-JP" altLang="en-US" sz="1400" b="0" dirty="0"/>
              <a:t>も含まれて参与する</a:t>
            </a:r>
            <a:endParaRPr lang="en-US" altLang="zh-TW" sz="1400" b="0" dirty="0"/>
          </a:p>
          <a:p>
            <a:pPr fontAlgn="base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ja-JP" sz="1400" b="0" dirty="0"/>
              <a:t>2013</a:t>
            </a:r>
            <a:r>
              <a:rPr lang="ja-JP" altLang="en-US" sz="1400" b="0" dirty="0"/>
              <a:t>の開始以来、国際とのオープンデータの協力を進むために全力的に取り組んでいて、積極的に英国、米国、韓国、タイと契約を締結して、そしてアジアオープンデータ・パートナーシップ（</a:t>
            </a:r>
            <a:r>
              <a:rPr lang="en-US" altLang="ja-JP" sz="1400" b="0" dirty="0"/>
              <a:t>Asia  Open Data Partnership</a:t>
            </a:r>
            <a:r>
              <a:rPr lang="ja-JP" altLang="en-US" sz="1400" b="0" dirty="0"/>
              <a:t>）を設立しました　</a:t>
            </a:r>
            <a:endParaRPr lang="en-US" altLang="ja-JP" sz="1400" b="0" dirty="0"/>
          </a:p>
          <a:p>
            <a:pPr fontAlgn="base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zh-TW" sz="1400" b="0" dirty="0"/>
              <a:t>2015</a:t>
            </a:r>
            <a:r>
              <a:rPr lang="zh-TW" altLang="en-US" sz="1400" b="0" dirty="0"/>
              <a:t>年</a:t>
            </a:r>
            <a:r>
              <a:rPr lang="ja-JP" altLang="en-US" sz="1400" b="0" dirty="0"/>
              <a:t>：政府が</a:t>
            </a:r>
            <a:r>
              <a:rPr lang="ja-JP" altLang="en-US" sz="1400" b="0" dirty="0">
                <a:solidFill>
                  <a:srgbClr val="0000FF"/>
                </a:solidFill>
              </a:rPr>
              <a:t>オープンデータ諮問委員会</a:t>
            </a:r>
            <a:r>
              <a:rPr lang="ja-JP" altLang="en-US" sz="1400" b="0" dirty="0"/>
              <a:t>を設立し</a:t>
            </a:r>
            <a:r>
              <a:rPr lang="zh-TW" altLang="en-US" sz="1400" b="0" dirty="0"/>
              <a:t>，</a:t>
            </a:r>
            <a:r>
              <a:rPr lang="en-US" altLang="zh-TW" sz="1400" b="0" dirty="0"/>
              <a:t>ODA</a:t>
            </a:r>
            <a:r>
              <a:rPr lang="ja-JP" altLang="en-US" sz="1400" b="0" dirty="0"/>
              <a:t>実行委員会が</a:t>
            </a:r>
            <a:r>
              <a:rPr lang="zh-TW" altLang="en-US" sz="1400" b="0" dirty="0"/>
              <a:t>積極</a:t>
            </a:r>
            <a:r>
              <a:rPr lang="ja-JP" altLang="en-US" sz="1400" b="0" dirty="0"/>
              <a:t>的に建言を与えて、</a:t>
            </a:r>
            <a:r>
              <a:rPr lang="ja-JP" altLang="zh-TW" sz="1400" b="0" dirty="0"/>
              <a:t>官民パートナーシップの仕組み</a:t>
            </a:r>
            <a:r>
              <a:rPr lang="ja-JP" altLang="en-US" sz="1400" b="0" dirty="0"/>
              <a:t>を</a:t>
            </a:r>
            <a:r>
              <a:rPr lang="ja-JP" altLang="zh-TW" sz="1400" b="0" dirty="0"/>
              <a:t>確立</a:t>
            </a:r>
            <a:r>
              <a:rPr lang="ja-JP" altLang="en-US" sz="1400" b="0" dirty="0"/>
              <a:t>する</a:t>
            </a:r>
            <a:endParaRPr lang="zh-TW" altLang="en-US" sz="1400" b="0" dirty="0"/>
          </a:p>
          <a:p>
            <a:pPr fontAlgn="base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zh-TW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r>
              <a:rPr lang="zh-TW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ja-JP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OKFN</a:t>
            </a:r>
            <a:r>
              <a:rPr lang="ja-JP" alt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ランキング世界一位</a:t>
            </a:r>
            <a:endParaRPr lang="en-US" altLang="zh-TW" sz="1400" b="0" dirty="0"/>
          </a:p>
          <a:p>
            <a:pPr fontAlgn="base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zh-TW" sz="1400" b="0" dirty="0"/>
              <a:t>2016</a:t>
            </a:r>
            <a:r>
              <a:rPr lang="zh-TW" altLang="en-US" sz="1400" b="0" dirty="0"/>
              <a:t>年</a:t>
            </a:r>
            <a:r>
              <a:rPr lang="ja-JP" altLang="en-US" sz="1400" b="0" dirty="0"/>
              <a:t>：</a:t>
            </a:r>
            <a:r>
              <a:rPr lang="en-US" altLang="zh-TW" sz="1400" b="0" dirty="0"/>
              <a:t>ODA</a:t>
            </a:r>
            <a:r>
              <a:rPr lang="ja-JP" altLang="en-US" sz="1400" b="0" dirty="0"/>
              <a:t>が主催、</a:t>
            </a:r>
            <a:r>
              <a:rPr lang="en-US" altLang="zh-TW" sz="1400" b="0" dirty="0"/>
              <a:t>AODP</a:t>
            </a:r>
            <a:r>
              <a:rPr lang="zh-TW" altLang="en-US" sz="1400" b="0" dirty="0"/>
              <a:t>各</a:t>
            </a:r>
            <a:r>
              <a:rPr lang="ja-JP" altLang="en-US" sz="1400" b="0" dirty="0"/>
              <a:t>アジアの国の会員を要請して、マドリード、スペインで世界オープンデータ大会を行いました。その場にアジアの現況を説明しました</a:t>
            </a:r>
            <a:endParaRPr lang="zh-TW" altLang="en-US" sz="1400" b="0" dirty="0"/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endParaRPr lang="zh-TW" altLang="en-US" sz="22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259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推進の重要作業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0B680-0D61-4897-8D0B-EBEB76E8A33B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cxnSp>
        <p:nvCxnSpPr>
          <p:cNvPr id="5" name="Straight Connector 34"/>
          <p:cNvCxnSpPr/>
          <p:nvPr/>
        </p:nvCxnSpPr>
        <p:spPr>
          <a:xfrm>
            <a:off x="2452929" y="2199947"/>
            <a:ext cx="1532816" cy="4917"/>
          </a:xfrm>
          <a:prstGeom prst="lin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headEnd type="none" w="med" len="med"/>
            <a:tailEnd type="diamond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6" name="Group 4"/>
          <p:cNvGrpSpPr/>
          <p:nvPr/>
        </p:nvGrpSpPr>
        <p:grpSpPr>
          <a:xfrm>
            <a:off x="467544" y="1124744"/>
            <a:ext cx="1743120" cy="1535723"/>
            <a:chOff x="949570" y="1206582"/>
            <a:chExt cx="1743120" cy="1535723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46000">
                <a:schemeClr val="accent6">
                  <a:lumMod val="75000"/>
                </a:schemeClr>
              </a:gs>
              <a:gs pos="100000">
                <a:srgbClr val="8C4306"/>
              </a:gs>
            </a:gsLst>
            <a:path path="circle">
              <a:fillToRect l="50000" t="130000" r="50000" b="-30000"/>
            </a:path>
            <a:tileRect/>
          </a:gradFill>
          <a:scene3d>
            <a:camera prst="perspectiveRelaxedModerately">
              <a:rot lat="18590636" lon="0" rev="0"/>
            </a:camera>
            <a:lightRig rig="threePt" dir="t"/>
          </a:scene3d>
        </p:grpSpPr>
        <p:sp>
          <p:nvSpPr>
            <p:cNvPr id="7" name="Rectangle 2"/>
            <p:cNvSpPr/>
            <p:nvPr/>
          </p:nvSpPr>
          <p:spPr>
            <a:xfrm rot="19065355">
              <a:off x="949570" y="1676399"/>
              <a:ext cx="1535723" cy="527538"/>
            </a:xfrm>
            <a:prstGeom prst="rect">
              <a:avLst/>
            </a:prstGeom>
            <a:grpFill/>
            <a:ln>
              <a:noFill/>
            </a:ln>
            <a:sp3d extrusionH="5524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3"/>
            <p:cNvSpPr/>
            <p:nvPr/>
          </p:nvSpPr>
          <p:spPr>
            <a:xfrm rot="13665355">
              <a:off x="1661059" y="1710675"/>
              <a:ext cx="1535723" cy="527538"/>
            </a:xfrm>
            <a:prstGeom prst="rect">
              <a:avLst/>
            </a:prstGeom>
            <a:grpFill/>
            <a:ln>
              <a:noFill/>
            </a:ln>
            <a:sp3d extrusionH="552450"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Connector 32"/>
          <p:cNvCxnSpPr/>
          <p:nvPr/>
        </p:nvCxnSpPr>
        <p:spPr>
          <a:xfrm>
            <a:off x="2463120" y="3310217"/>
            <a:ext cx="1532816" cy="3426"/>
          </a:xfrm>
          <a:prstGeom prst="lin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headEnd type="none" w="med" len="med"/>
            <a:tailEnd type="diamond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0" name="Group 5"/>
          <p:cNvGrpSpPr/>
          <p:nvPr/>
        </p:nvGrpSpPr>
        <p:grpSpPr>
          <a:xfrm>
            <a:off x="467544" y="2253317"/>
            <a:ext cx="1743120" cy="1535723"/>
            <a:chOff x="949570" y="1206582"/>
            <a:chExt cx="1743120" cy="1535723"/>
          </a:xfr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rgbClr val="685086"/>
              </a:gs>
              <a:gs pos="100000">
                <a:srgbClr val="392C48"/>
              </a:gs>
            </a:gsLst>
            <a:path path="circle">
              <a:fillToRect l="50000" t="130000" r="50000" b="-30000"/>
            </a:path>
            <a:tileRect/>
          </a:gradFill>
          <a:scene3d>
            <a:camera prst="perspectiveRelaxedModerately">
              <a:rot lat="18590636" lon="0" rev="0"/>
            </a:camera>
            <a:lightRig rig="threePt" dir="t"/>
          </a:scene3d>
        </p:grpSpPr>
        <p:sp>
          <p:nvSpPr>
            <p:cNvPr id="11" name="Rectangle 6"/>
            <p:cNvSpPr/>
            <p:nvPr/>
          </p:nvSpPr>
          <p:spPr>
            <a:xfrm rot="19065355">
              <a:off x="949570" y="1676399"/>
              <a:ext cx="1535723" cy="527538"/>
            </a:xfrm>
            <a:prstGeom prst="rect">
              <a:avLst/>
            </a:prstGeom>
            <a:grpFill/>
            <a:ln>
              <a:noFill/>
            </a:ln>
            <a:sp3d extrusionH="55245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7"/>
            <p:cNvSpPr/>
            <p:nvPr/>
          </p:nvSpPr>
          <p:spPr>
            <a:xfrm rot="13665355">
              <a:off x="1661059" y="1710675"/>
              <a:ext cx="1535723" cy="527538"/>
            </a:xfrm>
            <a:prstGeom prst="rect">
              <a:avLst/>
            </a:prstGeom>
            <a:grpFill/>
            <a:ln>
              <a:noFill/>
            </a:ln>
            <a:sp3d extrusionH="55245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Connector 22"/>
          <p:cNvCxnSpPr/>
          <p:nvPr/>
        </p:nvCxnSpPr>
        <p:spPr>
          <a:xfrm flipV="1">
            <a:off x="2463120" y="4437112"/>
            <a:ext cx="1532816" cy="3974"/>
          </a:xfrm>
          <a:prstGeom prst="lin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headEnd type="none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8"/>
          <p:cNvGrpSpPr/>
          <p:nvPr/>
        </p:nvGrpSpPr>
        <p:grpSpPr>
          <a:xfrm>
            <a:off x="467544" y="3371979"/>
            <a:ext cx="1743120" cy="1535723"/>
            <a:chOff x="949570" y="1206582"/>
            <a:chExt cx="1743120" cy="1535723"/>
          </a:xfr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rgbClr val="3A6598"/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perspectiveRelaxedModerately">
              <a:rot lat="18590636" lon="0" rev="0"/>
            </a:camera>
            <a:lightRig rig="threePt" dir="t"/>
          </a:scene3d>
        </p:grpSpPr>
        <p:sp>
          <p:nvSpPr>
            <p:cNvPr id="15" name="Rectangle 9"/>
            <p:cNvSpPr/>
            <p:nvPr/>
          </p:nvSpPr>
          <p:spPr>
            <a:xfrm rot="19065355">
              <a:off x="949570" y="1676399"/>
              <a:ext cx="1535723" cy="527538"/>
            </a:xfrm>
            <a:prstGeom prst="rect">
              <a:avLst/>
            </a:prstGeom>
            <a:grpFill/>
            <a:ln>
              <a:noFill/>
            </a:ln>
            <a:sp3d extrusionH="55245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0"/>
            <p:cNvSpPr/>
            <p:nvPr/>
          </p:nvSpPr>
          <p:spPr>
            <a:xfrm rot="13665355">
              <a:off x="1661059" y="1710675"/>
              <a:ext cx="1535723" cy="527538"/>
            </a:xfrm>
            <a:prstGeom prst="rect">
              <a:avLst/>
            </a:prstGeom>
            <a:grpFill/>
            <a:ln>
              <a:noFill/>
            </a:ln>
            <a:sp3d extrusionH="552450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41"/>
          <p:cNvSpPr/>
          <p:nvPr/>
        </p:nvSpPr>
        <p:spPr>
          <a:xfrm>
            <a:off x="3985745" y="1772816"/>
            <a:ext cx="4824536" cy="732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政府部門</a:t>
            </a: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Open data 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諮問委員会</a:t>
            </a:r>
            <a:r>
              <a:rPr lang="ja-JP" altLang="en-US" b="1" dirty="0">
                <a:solidFill>
                  <a:srgbClr val="C05B0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の運営を積極的に取り組んで行きます。定期に実行委員会を行い、各会員の産学官における具体的な推進行動を把握します。</a:t>
            </a:r>
            <a:endParaRPr lang="zh-TW" altLang="en-US" b="1" dirty="0">
              <a:solidFill>
                <a:srgbClr val="C05B0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2" name="Rectangle 42"/>
          <p:cNvSpPr/>
          <p:nvPr/>
        </p:nvSpPr>
        <p:spPr>
          <a:xfrm>
            <a:off x="3995936" y="2690982"/>
            <a:ext cx="4824536" cy="666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ja-JP" b="1" dirty="0">
                <a:solidFill>
                  <a:srgbClr val="421C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Open data </a:t>
            </a:r>
            <a:r>
              <a:rPr lang="ja-JP" altLang="en-US" b="1" dirty="0">
                <a:solidFill>
                  <a:srgbClr val="421C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応用とビジネスマーチングを持続的に協力して、産業ニーズに繋がります。</a:t>
            </a:r>
            <a:endParaRPr lang="en-US" b="1" dirty="0">
              <a:solidFill>
                <a:srgbClr val="421C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3" name="Rectangle 43"/>
          <p:cNvSpPr/>
          <p:nvPr/>
        </p:nvSpPr>
        <p:spPr>
          <a:xfrm>
            <a:off x="3995936" y="3789040"/>
            <a:ext cx="4824536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rgbClr val="005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国際との連結を強化するため、国際への訪問活動を通じて、国際会議を参加します。従って、各国と意向状</a:t>
            </a:r>
            <a:r>
              <a:rPr lang="en-US" altLang="ja-JP" b="1" dirty="0">
                <a:solidFill>
                  <a:srgbClr val="005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(LOI)</a:t>
            </a:r>
            <a:r>
              <a:rPr lang="ja-JP" altLang="en-US" b="1" dirty="0">
                <a:solidFill>
                  <a:srgbClr val="005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を締結して、国際的な活動を主催するなどの形で、海外のビジネスチャンスを作ります。</a:t>
            </a:r>
            <a:br>
              <a:rPr lang="en-US" altLang="zh-TW" b="1" dirty="0">
                <a:solidFill>
                  <a:srgbClr val="005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-5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 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日本訪問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-6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AODP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国際デモ案件の協力に対する相談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-8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 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EU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訪問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-8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 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アジア国際ハッカー競技会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9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AODP</a:t>
            </a:r>
            <a:r>
              <a:rPr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アジアオープンデータシンポジュウムを主催して、各国の出席することを招請します。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161244" y="197954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61244" y="308675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95736" y="4234849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962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904056" y="2780928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5400" dirty="0">
                <a:solidFill>
                  <a:schemeClr val="tx1"/>
                </a:solidFill>
              </a:rPr>
              <a:t>ご清聴有難う御座いました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26B7-5E9B-4A3A-9B2B-10956DC881EA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0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アライアンスの目的と使命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074BFE6F-ACB9-4B5C-B6F3-AC3A4DE8C89B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1259632" y="1582367"/>
            <a:ext cx="6940509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Open Data</a:t>
            </a:r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ja-JP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産業の運用と発展を促進するため</a:t>
            </a:r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向右箭號 10"/>
          <p:cNvSpPr/>
          <p:nvPr/>
        </p:nvSpPr>
        <p:spPr>
          <a:xfrm>
            <a:off x="835353" y="3385039"/>
            <a:ext cx="612562" cy="5693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12" name="向右箭號 11"/>
          <p:cNvSpPr/>
          <p:nvPr/>
        </p:nvSpPr>
        <p:spPr>
          <a:xfrm>
            <a:off x="835353" y="4227820"/>
            <a:ext cx="612562" cy="5693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13" name="向右箭號 12"/>
          <p:cNvSpPr/>
          <p:nvPr/>
        </p:nvSpPr>
        <p:spPr>
          <a:xfrm>
            <a:off x="835353" y="5019908"/>
            <a:ext cx="612562" cy="5693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14" name="向右箭號 13"/>
          <p:cNvSpPr/>
          <p:nvPr/>
        </p:nvSpPr>
        <p:spPr>
          <a:xfrm>
            <a:off x="835353" y="5776595"/>
            <a:ext cx="612562" cy="5693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15" name="文字方塊 14"/>
          <p:cNvSpPr txBox="1"/>
          <p:nvPr/>
        </p:nvSpPr>
        <p:spPr>
          <a:xfrm>
            <a:off x="1744163" y="3140968"/>
            <a:ext cx="71483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情報の共有、リソースの統合、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そして</a:t>
            </a:r>
            <a:r>
              <a:rPr lang="ja-JP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産業の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連携</a:t>
            </a:r>
            <a:r>
              <a:rPr lang="ja-JP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によって、 </a:t>
            </a:r>
            <a:r>
              <a: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Open Data </a:t>
            </a:r>
            <a:r>
              <a:rPr lang="ja-JP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の付加価値応用サービスの発展を促進します。 </a:t>
            </a:r>
            <a:endParaRPr lang="ja-JP" altLang="ja-JP" sz="22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738318" y="4221088"/>
            <a:ext cx="7154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Open Data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産業のニーズを纏めて、政府に施政の参考として提供します。</a:t>
            </a:r>
            <a:endParaRPr lang="zh-TW" alt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738318" y="5013176"/>
            <a:ext cx="7220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Open Data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産業の国際化を促進して、国際交流と協力を推進します。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1763688" y="5805264"/>
            <a:ext cx="7195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企業と個人が</a:t>
            </a:r>
            <a:r>
              <a:rPr lang="en-US" altLang="zh-TW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Open Data</a:t>
            </a:r>
            <a:r>
              <a:rPr lang="zh-TW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ja-JP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サービスと応用を使用することを促進します。</a:t>
            </a:r>
            <a:endParaRPr lang="zh-TW" alt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6007" y="2354443"/>
            <a:ext cx="871296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創設日</a:t>
            </a:r>
            <a:r>
              <a:rPr lang="zh-TW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2013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581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アライアンスの組織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074BFE6F-ACB9-4B5C-B6F3-AC3A4DE8C89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804648" y="1483188"/>
            <a:ext cx="4509120" cy="6404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ja-JP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会　員　大　会</a:t>
            </a:r>
            <a:endParaRPr lang="zh-TW" altLang="en-US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ctr" eaLnBrk="0" hangingPunct="0"/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ja-JP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会長</a:t>
            </a: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：彭啟明</a:t>
            </a:r>
            <a:r>
              <a:rPr lang="ja-JP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総経理</a:t>
            </a:r>
            <a:r>
              <a:rPr lang="en-US" altLang="zh-TW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ja-JP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天気リスク管理開発㈱</a:t>
            </a:r>
            <a:endParaRPr lang="en-US" altLang="zh-TW" sz="16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908225" y="2283068"/>
            <a:ext cx="4320480" cy="4352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zh-TW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執行</a:t>
            </a:r>
            <a:r>
              <a:rPr lang="ja-JP" altLang="en-US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委員会</a:t>
            </a:r>
            <a:endParaRPr lang="en-US" altLang="zh-TW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373121" y="2791275"/>
            <a:ext cx="1471208" cy="4269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ja-JP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秘書処</a:t>
            </a:r>
            <a:r>
              <a:rPr lang="en-US" altLang="zh-TW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(TCA)</a:t>
            </a:r>
          </a:p>
        </p:txBody>
      </p:sp>
      <p:sp>
        <p:nvSpPr>
          <p:cNvPr id="70" name="矩形 69"/>
          <p:cNvSpPr/>
          <p:nvPr/>
        </p:nvSpPr>
        <p:spPr>
          <a:xfrm>
            <a:off x="5292601" y="2791275"/>
            <a:ext cx="1471208" cy="4269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ja-JP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顧問委員</a:t>
            </a:r>
            <a:endParaRPr lang="en-US" altLang="zh-TW" sz="16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292601" y="3439966"/>
            <a:ext cx="1800200" cy="6321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1" lang="ja-JP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テーマ</a:t>
            </a:r>
            <a:r>
              <a:rPr kumimoji="1" lang="zh-TW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領域</a:t>
            </a:r>
            <a:r>
              <a:rPr kumimoji="1" lang="en-US" altLang="zh-TW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1" lang="ja-JP" altLang="en-US" sz="1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付加価値応用</a:t>
            </a:r>
            <a:endParaRPr kumimoji="1" lang="zh-TW" altLang="en-US" sz="1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2" name="群組 71"/>
          <p:cNvGrpSpPr/>
          <p:nvPr/>
        </p:nvGrpSpPr>
        <p:grpSpPr>
          <a:xfrm>
            <a:off x="1044129" y="3439966"/>
            <a:ext cx="1800200" cy="632121"/>
            <a:chOff x="1259632" y="3653408"/>
            <a:chExt cx="1800200" cy="639688"/>
          </a:xfrm>
        </p:grpSpPr>
        <p:sp>
          <p:nvSpPr>
            <p:cNvPr id="73" name="矩形 72"/>
            <p:cNvSpPr/>
            <p:nvPr/>
          </p:nvSpPr>
          <p:spPr>
            <a:xfrm>
              <a:off x="1259632" y="3653408"/>
              <a:ext cx="1800200" cy="63968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>
                <a:lnSpc>
                  <a:spcPts val="2400"/>
                </a:lnSpc>
              </a:pPr>
              <a:r>
                <a:rPr lang="ja-JP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技術標準</a:t>
              </a:r>
              <a:endParaRPr lang="en-US" altLang="zh-TW" sz="14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ctr" eaLnBrk="0" hangingPunct="0">
                <a:lnSpc>
                  <a:spcPts val="2400"/>
                </a:lnSpc>
              </a:pPr>
              <a:r>
                <a:rPr lang="ja-JP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召集者</a:t>
              </a:r>
              <a:r>
                <a:rPr lang="en-US" altLang="zh-TW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/</a:t>
              </a:r>
              <a:r>
                <a:rPr lang="zh-TW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副召集</a:t>
              </a:r>
              <a:r>
                <a:rPr lang="ja-JP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endParaRPr lang="en-US" altLang="zh-TW" sz="14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cxnSp>
          <p:nvCxnSpPr>
            <p:cNvPr id="74" name="直線接點 73"/>
            <p:cNvCxnSpPr>
              <a:stCxn id="73" idx="1"/>
              <a:endCxn id="73" idx="3"/>
            </p:cNvCxnSpPr>
            <p:nvPr/>
          </p:nvCxnSpPr>
          <p:spPr>
            <a:xfrm>
              <a:off x="1259632" y="3973252"/>
              <a:ext cx="18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群組 74"/>
          <p:cNvGrpSpPr/>
          <p:nvPr/>
        </p:nvGrpSpPr>
        <p:grpSpPr>
          <a:xfrm>
            <a:off x="3168365" y="3439966"/>
            <a:ext cx="1800200" cy="632121"/>
            <a:chOff x="3383868" y="3653408"/>
            <a:chExt cx="1800200" cy="639688"/>
          </a:xfrm>
        </p:grpSpPr>
        <p:sp>
          <p:nvSpPr>
            <p:cNvPr id="76" name="矩形 75"/>
            <p:cNvSpPr/>
            <p:nvPr/>
          </p:nvSpPr>
          <p:spPr>
            <a:xfrm>
              <a:off x="3383868" y="3653408"/>
              <a:ext cx="1800200" cy="63968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>
                <a:lnSpc>
                  <a:spcPts val="2400"/>
                </a:lnSpc>
              </a:pPr>
              <a:r>
                <a:rPr lang="zh-TW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制度法規</a:t>
              </a:r>
              <a:endParaRPr lang="en-US" altLang="zh-TW" sz="14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ctr" eaLnBrk="0" hangingPunct="0">
                <a:lnSpc>
                  <a:spcPts val="2400"/>
                </a:lnSpc>
              </a:pPr>
              <a:r>
                <a:rPr lang="zh-TW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召集</a:t>
              </a:r>
              <a:r>
                <a:rPr lang="ja-JP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r>
                <a:rPr lang="en-US" altLang="zh-TW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/</a:t>
              </a:r>
              <a:r>
                <a:rPr lang="zh-TW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副召集</a:t>
              </a:r>
              <a:r>
                <a:rPr lang="ja-JP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endParaRPr lang="en-US" altLang="zh-TW" sz="14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cxnSp>
          <p:nvCxnSpPr>
            <p:cNvPr id="77" name="直線接點 76"/>
            <p:cNvCxnSpPr>
              <a:stCxn id="76" idx="1"/>
              <a:endCxn id="76" idx="3"/>
            </p:cNvCxnSpPr>
            <p:nvPr/>
          </p:nvCxnSpPr>
          <p:spPr>
            <a:xfrm>
              <a:off x="3383868" y="3973252"/>
              <a:ext cx="18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群組 77"/>
          <p:cNvGrpSpPr/>
          <p:nvPr/>
        </p:nvGrpSpPr>
        <p:grpSpPr>
          <a:xfrm>
            <a:off x="522080" y="4854801"/>
            <a:ext cx="782176" cy="845592"/>
            <a:chOff x="1259632" y="3767073"/>
            <a:chExt cx="1800200" cy="526023"/>
          </a:xfrm>
        </p:grpSpPr>
        <p:sp>
          <p:nvSpPr>
            <p:cNvPr id="79" name="矩形 78"/>
            <p:cNvSpPr/>
            <p:nvPr/>
          </p:nvSpPr>
          <p:spPr>
            <a:xfrm>
              <a:off x="1259632" y="3767073"/>
              <a:ext cx="1800200" cy="52602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r>
                <a:rPr lang="zh-TW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公共</a:t>
              </a:r>
              <a:br>
                <a:rPr lang="en-US" altLang="zh-TW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</a:br>
              <a:r>
                <a:rPr lang="ja-JP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事業</a:t>
              </a:r>
              <a:endParaRPr lang="en-US" altLang="zh-TW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ctr" eaLnBrk="0" hangingPunct="0"/>
              <a:r>
                <a:rPr lang="zh-TW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召集</a:t>
              </a:r>
              <a:r>
                <a:rPr lang="ja-JP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r>
                <a:rPr lang="en-US" altLang="zh-TW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/</a:t>
              </a:r>
              <a:r>
                <a:rPr lang="zh-TW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副召集</a:t>
              </a:r>
              <a:r>
                <a:rPr lang="ja-JP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endParaRPr lang="en-US" altLang="zh-TW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cxnSp>
          <p:nvCxnSpPr>
            <p:cNvPr id="80" name="直線接點 79"/>
            <p:cNvCxnSpPr/>
            <p:nvPr/>
          </p:nvCxnSpPr>
          <p:spPr>
            <a:xfrm>
              <a:off x="1259632" y="4056596"/>
              <a:ext cx="18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群組 80"/>
          <p:cNvGrpSpPr/>
          <p:nvPr/>
        </p:nvGrpSpPr>
        <p:grpSpPr>
          <a:xfrm>
            <a:off x="1413560" y="4854803"/>
            <a:ext cx="782176" cy="845592"/>
            <a:chOff x="1259632" y="3767073"/>
            <a:chExt cx="1800200" cy="526023"/>
          </a:xfrm>
        </p:grpSpPr>
        <p:sp>
          <p:nvSpPr>
            <p:cNvPr id="82" name="矩形 81"/>
            <p:cNvSpPr/>
            <p:nvPr/>
          </p:nvSpPr>
          <p:spPr>
            <a:xfrm>
              <a:off x="1259632" y="3767073"/>
              <a:ext cx="1800200" cy="52602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r>
                <a:rPr lang="zh-TW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食品</a:t>
              </a:r>
              <a:br>
                <a:rPr lang="en-US" altLang="zh-TW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</a:br>
              <a:r>
                <a:rPr lang="zh-TW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安全</a:t>
              </a:r>
              <a:endParaRPr lang="en-US" altLang="zh-TW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ctr" eaLnBrk="0" hangingPunct="0"/>
              <a:r>
                <a:rPr lang="zh-TW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召集</a:t>
              </a:r>
              <a:r>
                <a:rPr lang="ja-JP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r>
                <a:rPr lang="en-US" altLang="zh-TW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/</a:t>
              </a:r>
              <a:r>
                <a:rPr lang="zh-TW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副召集</a:t>
              </a:r>
              <a:r>
                <a:rPr lang="ja-JP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endParaRPr lang="en-US" altLang="zh-TW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cxnSp>
          <p:nvCxnSpPr>
            <p:cNvPr id="83" name="直線接點 82"/>
            <p:cNvCxnSpPr/>
            <p:nvPr/>
          </p:nvCxnSpPr>
          <p:spPr>
            <a:xfrm>
              <a:off x="1259632" y="4056596"/>
              <a:ext cx="18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群組 83"/>
          <p:cNvGrpSpPr/>
          <p:nvPr/>
        </p:nvGrpSpPr>
        <p:grpSpPr>
          <a:xfrm>
            <a:off x="2322280" y="4854803"/>
            <a:ext cx="782176" cy="845592"/>
            <a:chOff x="1259632" y="3767073"/>
            <a:chExt cx="1800200" cy="526023"/>
          </a:xfrm>
        </p:grpSpPr>
        <p:sp>
          <p:nvSpPr>
            <p:cNvPr id="85" name="矩形 84"/>
            <p:cNvSpPr/>
            <p:nvPr/>
          </p:nvSpPr>
          <p:spPr>
            <a:xfrm>
              <a:off x="1259632" y="3767073"/>
              <a:ext cx="1800200" cy="52602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r>
                <a:rPr lang="ja-JP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医療</a:t>
              </a:r>
              <a:br>
                <a:rPr lang="en-US" altLang="zh-TW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</a:br>
              <a:r>
                <a:rPr lang="ja-JP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福祉</a:t>
              </a:r>
              <a:endParaRPr lang="en-US" altLang="zh-TW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ctr" eaLnBrk="0" hangingPunct="0"/>
              <a:r>
                <a:rPr lang="zh-TW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召集</a:t>
              </a:r>
              <a:r>
                <a:rPr lang="ja-JP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r>
                <a:rPr lang="en-US" altLang="zh-TW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/</a:t>
              </a:r>
              <a:r>
                <a:rPr lang="zh-TW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副召集</a:t>
              </a:r>
              <a:r>
                <a:rPr lang="ja-JP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endParaRPr lang="en-US" altLang="zh-TW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cxnSp>
          <p:nvCxnSpPr>
            <p:cNvPr id="86" name="直線接點 85"/>
            <p:cNvCxnSpPr/>
            <p:nvPr/>
          </p:nvCxnSpPr>
          <p:spPr>
            <a:xfrm>
              <a:off x="1259632" y="4056596"/>
              <a:ext cx="18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群組 86"/>
          <p:cNvGrpSpPr/>
          <p:nvPr/>
        </p:nvGrpSpPr>
        <p:grpSpPr>
          <a:xfrm>
            <a:off x="3213760" y="4854805"/>
            <a:ext cx="782176" cy="845592"/>
            <a:chOff x="1259632" y="3767073"/>
            <a:chExt cx="1800200" cy="526023"/>
          </a:xfrm>
        </p:grpSpPr>
        <p:sp>
          <p:nvSpPr>
            <p:cNvPr id="88" name="矩形 87"/>
            <p:cNvSpPr/>
            <p:nvPr/>
          </p:nvSpPr>
          <p:spPr>
            <a:xfrm>
              <a:off x="1259632" y="3767073"/>
              <a:ext cx="1800200" cy="52602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r>
                <a:rPr lang="ja-JP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交通</a:t>
              </a:r>
              <a:br>
                <a:rPr lang="en-US" altLang="zh-TW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</a:br>
              <a:r>
                <a:rPr lang="ja-JP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観光</a:t>
              </a:r>
              <a:endParaRPr lang="en-US" altLang="zh-TW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ctr" eaLnBrk="0" hangingPunct="0"/>
              <a:r>
                <a:rPr lang="zh-TW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召集</a:t>
              </a:r>
              <a:r>
                <a:rPr lang="ja-JP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r>
                <a:rPr lang="en-US" altLang="zh-TW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/</a:t>
              </a:r>
              <a:r>
                <a:rPr lang="zh-TW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副召集</a:t>
              </a:r>
              <a:r>
                <a:rPr lang="ja-JP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endParaRPr lang="en-US" altLang="zh-TW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cxnSp>
          <p:nvCxnSpPr>
            <p:cNvPr id="89" name="直線接點 88"/>
            <p:cNvCxnSpPr/>
            <p:nvPr/>
          </p:nvCxnSpPr>
          <p:spPr>
            <a:xfrm>
              <a:off x="1259632" y="4056596"/>
              <a:ext cx="18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群組 89"/>
          <p:cNvGrpSpPr/>
          <p:nvPr/>
        </p:nvGrpSpPr>
        <p:grpSpPr>
          <a:xfrm>
            <a:off x="4122480" y="4854803"/>
            <a:ext cx="782176" cy="845592"/>
            <a:chOff x="1259632" y="3767073"/>
            <a:chExt cx="1800200" cy="526023"/>
          </a:xfrm>
        </p:grpSpPr>
        <p:sp>
          <p:nvSpPr>
            <p:cNvPr id="91" name="矩形 90"/>
            <p:cNvSpPr/>
            <p:nvPr/>
          </p:nvSpPr>
          <p:spPr>
            <a:xfrm>
              <a:off x="1259632" y="3767073"/>
              <a:ext cx="1800200" cy="52602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r>
                <a:rPr lang="ja-JP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経済</a:t>
              </a:r>
              <a:br>
                <a:rPr lang="en-US" altLang="zh-TW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</a:br>
              <a:r>
                <a:rPr lang="ja-JP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金融</a:t>
              </a:r>
              <a:endParaRPr lang="en-US" altLang="zh-TW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ctr" eaLnBrk="0" hangingPunct="0"/>
              <a:r>
                <a:rPr lang="zh-TW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召集</a:t>
              </a:r>
              <a:r>
                <a:rPr lang="ja-JP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r>
                <a:rPr lang="en-US" altLang="zh-TW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/</a:t>
              </a:r>
              <a:r>
                <a:rPr lang="zh-TW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副召集</a:t>
              </a:r>
              <a:r>
                <a:rPr lang="ja-JP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endParaRPr lang="en-US" altLang="zh-TW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cxnSp>
          <p:nvCxnSpPr>
            <p:cNvPr id="92" name="直線接點 91"/>
            <p:cNvCxnSpPr/>
            <p:nvPr/>
          </p:nvCxnSpPr>
          <p:spPr>
            <a:xfrm>
              <a:off x="1259632" y="4056596"/>
              <a:ext cx="18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群組 155"/>
          <p:cNvGrpSpPr/>
          <p:nvPr/>
        </p:nvGrpSpPr>
        <p:grpSpPr>
          <a:xfrm>
            <a:off x="5013960" y="4854805"/>
            <a:ext cx="782176" cy="845592"/>
            <a:chOff x="1259632" y="3767073"/>
            <a:chExt cx="1800200" cy="526023"/>
          </a:xfrm>
        </p:grpSpPr>
        <p:sp>
          <p:nvSpPr>
            <p:cNvPr id="157" name="矩形 156"/>
            <p:cNvSpPr/>
            <p:nvPr/>
          </p:nvSpPr>
          <p:spPr>
            <a:xfrm>
              <a:off x="1259632" y="3767073"/>
              <a:ext cx="1800200" cy="52602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r>
                <a:rPr lang="zh-TW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地理</a:t>
              </a:r>
              <a:br>
                <a:rPr lang="en-US" altLang="zh-TW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</a:br>
              <a:r>
                <a:rPr lang="zh-TW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空間</a:t>
              </a:r>
              <a:endParaRPr lang="en-US" altLang="zh-TW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ctr" eaLnBrk="0" hangingPunct="0"/>
              <a:r>
                <a:rPr lang="zh-TW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召集</a:t>
              </a:r>
              <a:r>
                <a:rPr lang="ja-JP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r>
                <a:rPr lang="en-US" altLang="zh-TW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/</a:t>
              </a:r>
              <a:r>
                <a:rPr lang="zh-TW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副召集</a:t>
              </a:r>
              <a:r>
                <a:rPr lang="ja-JP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endParaRPr lang="en-US" altLang="zh-TW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cxnSp>
          <p:nvCxnSpPr>
            <p:cNvPr id="158" name="直線接點 157"/>
            <p:cNvCxnSpPr/>
            <p:nvPr/>
          </p:nvCxnSpPr>
          <p:spPr>
            <a:xfrm>
              <a:off x="1259632" y="4056596"/>
              <a:ext cx="18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群組 158"/>
          <p:cNvGrpSpPr/>
          <p:nvPr/>
        </p:nvGrpSpPr>
        <p:grpSpPr>
          <a:xfrm>
            <a:off x="5922680" y="4854805"/>
            <a:ext cx="782176" cy="845592"/>
            <a:chOff x="1259632" y="3767073"/>
            <a:chExt cx="1800200" cy="526023"/>
          </a:xfrm>
        </p:grpSpPr>
        <p:sp>
          <p:nvSpPr>
            <p:cNvPr id="160" name="矩形 159"/>
            <p:cNvSpPr/>
            <p:nvPr/>
          </p:nvSpPr>
          <p:spPr>
            <a:xfrm>
              <a:off x="1259632" y="3767073"/>
              <a:ext cx="1800200" cy="52602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r>
                <a:rPr lang="zh-TW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災害</a:t>
              </a:r>
              <a:endParaRPr lang="en-US" altLang="zh-TW" sz="14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ctr" eaLnBrk="0" hangingPunct="0"/>
              <a:r>
                <a:rPr lang="ja-JP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予防</a:t>
              </a:r>
              <a:endParaRPr lang="en-US" altLang="zh-TW" sz="14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ctr" eaLnBrk="0" hangingPunct="0"/>
              <a:r>
                <a:rPr lang="zh-TW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召集</a:t>
              </a:r>
              <a:r>
                <a:rPr lang="ja-JP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r>
                <a:rPr lang="en-US" altLang="zh-TW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/</a:t>
              </a:r>
              <a:r>
                <a:rPr lang="zh-TW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副召集</a:t>
              </a:r>
              <a:r>
                <a:rPr lang="ja-JP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endParaRPr lang="en-US" altLang="zh-TW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cxnSp>
          <p:nvCxnSpPr>
            <p:cNvPr id="161" name="直線接點 160"/>
            <p:cNvCxnSpPr/>
            <p:nvPr/>
          </p:nvCxnSpPr>
          <p:spPr>
            <a:xfrm>
              <a:off x="1259632" y="4056596"/>
              <a:ext cx="18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群組 161"/>
          <p:cNvGrpSpPr/>
          <p:nvPr/>
        </p:nvGrpSpPr>
        <p:grpSpPr>
          <a:xfrm>
            <a:off x="6814160" y="4854807"/>
            <a:ext cx="782176" cy="845592"/>
            <a:chOff x="1259632" y="3767073"/>
            <a:chExt cx="1800200" cy="526023"/>
          </a:xfrm>
        </p:grpSpPr>
        <p:sp>
          <p:nvSpPr>
            <p:cNvPr id="163" name="矩形 162"/>
            <p:cNvSpPr/>
            <p:nvPr/>
          </p:nvSpPr>
          <p:spPr>
            <a:xfrm>
              <a:off x="1259632" y="3767073"/>
              <a:ext cx="1800200" cy="52602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altLang="zh-TW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APP</a:t>
              </a:r>
              <a:br>
                <a:rPr lang="en-US" altLang="zh-TW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</a:br>
              <a:r>
                <a:rPr lang="ja-JP" altLang="en-US" sz="14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応用</a:t>
              </a:r>
              <a:endParaRPr lang="en-US" altLang="zh-TW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  <a:p>
              <a:pPr algn="ctr" eaLnBrk="0" hangingPunct="0"/>
              <a:r>
                <a:rPr lang="zh-TW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召集</a:t>
              </a:r>
              <a:r>
                <a:rPr lang="ja-JP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r>
                <a:rPr lang="en-US" altLang="zh-TW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/</a:t>
              </a:r>
              <a:r>
                <a:rPr lang="zh-TW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副召集</a:t>
              </a:r>
              <a:r>
                <a:rPr lang="ja-JP" altLang="en-US" sz="1100" b="1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者</a:t>
              </a:r>
              <a:endParaRPr lang="en-US" altLang="zh-TW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cxnSp>
          <p:nvCxnSpPr>
            <p:cNvPr id="164" name="直線接點 163"/>
            <p:cNvCxnSpPr/>
            <p:nvPr/>
          </p:nvCxnSpPr>
          <p:spPr>
            <a:xfrm>
              <a:off x="1259632" y="4056596"/>
              <a:ext cx="18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文字方塊 36"/>
          <p:cNvSpPr txBox="1">
            <a:spLocks noChangeArrowheads="1"/>
          </p:cNvSpPr>
          <p:nvPr/>
        </p:nvSpPr>
        <p:spPr bwMode="auto">
          <a:xfrm>
            <a:off x="467544" y="5725705"/>
            <a:ext cx="8640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Open</a:t>
            </a:r>
          </a:p>
          <a:p>
            <a:pPr eaLnBrk="1" hangingPunct="1">
              <a:defRPr/>
            </a:pPr>
            <a:r>
              <a:rPr lang="en-US" altLang="zh-TW" sz="12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Data.tw</a:t>
            </a:r>
          </a:p>
          <a:p>
            <a:pPr algn="ctr" eaLnBrk="1" hangingPunct="1">
              <a:defRPr/>
            </a:pP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張維志計畫</a:t>
            </a:r>
            <a:r>
              <a:rPr lang="ja-JP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担当人</a:t>
            </a:r>
            <a:endParaRPr lang="en-US" altLang="zh-TW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66" name="文字方塊 37"/>
          <p:cNvSpPr txBox="1">
            <a:spLocks noChangeArrowheads="1"/>
          </p:cNvSpPr>
          <p:nvPr/>
        </p:nvSpPr>
        <p:spPr bwMode="auto">
          <a:xfrm>
            <a:off x="1403647" y="5725705"/>
            <a:ext cx="9186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3"/>
              </a:rPr>
              <a:t>神通資訊科技</a:t>
            </a:r>
            <a:endParaRPr lang="en-US" altLang="zh-TW" sz="1200" b="1" dirty="0">
              <a:solidFill>
                <a:srgbClr val="F79646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蘇亮</a:t>
            </a:r>
            <a:br>
              <a:rPr lang="en-US" altLang="zh-TW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董事長</a:t>
            </a:r>
          </a:p>
        </p:txBody>
      </p:sp>
      <p:sp>
        <p:nvSpPr>
          <p:cNvPr id="167" name="文字方塊 38"/>
          <p:cNvSpPr txBox="1">
            <a:spLocks noChangeArrowheads="1"/>
          </p:cNvSpPr>
          <p:nvPr/>
        </p:nvSpPr>
        <p:spPr bwMode="auto">
          <a:xfrm>
            <a:off x="2267793" y="5725705"/>
            <a:ext cx="1008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吉立生技</a:t>
            </a:r>
            <a:endParaRPr lang="en-US" altLang="zh-TW" sz="1200" b="1" u="sng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黃家煦</a:t>
            </a:r>
            <a:endParaRPr lang="en-US" altLang="zh-TW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zh-TW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CEO</a:t>
            </a:r>
            <a:endParaRPr lang="zh-TW" altLang="en-US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68" name="文字方塊 39"/>
          <p:cNvSpPr txBox="1">
            <a:spLocks noChangeArrowheads="1"/>
          </p:cNvSpPr>
          <p:nvPr/>
        </p:nvSpPr>
        <p:spPr bwMode="auto">
          <a:xfrm>
            <a:off x="3131840" y="5725705"/>
            <a:ext cx="1008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4"/>
              </a:rPr>
              <a:t>景翊科技</a:t>
            </a:r>
            <a:endParaRPr lang="en-US" altLang="zh-TW" sz="1200" b="1" dirty="0">
              <a:solidFill>
                <a:srgbClr val="F79646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陳奕廷</a:t>
            </a:r>
            <a:br>
              <a:rPr lang="en-US" altLang="zh-TW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ja-JP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総経理</a:t>
            </a:r>
            <a:endParaRPr lang="zh-TW" altLang="en-US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69" name="文字方塊 40"/>
          <p:cNvSpPr txBox="1">
            <a:spLocks noChangeArrowheads="1"/>
          </p:cNvSpPr>
          <p:nvPr/>
        </p:nvSpPr>
        <p:spPr bwMode="auto">
          <a:xfrm>
            <a:off x="4067944" y="5725705"/>
            <a:ext cx="936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知意圖</a:t>
            </a:r>
            <a:endParaRPr lang="en-US" altLang="zh-TW" sz="1200" b="1" u="sng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蔣居裕</a:t>
            </a:r>
            <a:endParaRPr lang="en-US" altLang="zh-TW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ja-JP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総経理</a:t>
            </a:r>
            <a:endParaRPr lang="zh-TW" altLang="en-US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70" name="文字方塊 41"/>
          <p:cNvSpPr txBox="1">
            <a:spLocks noChangeArrowheads="1"/>
          </p:cNvSpPr>
          <p:nvPr/>
        </p:nvSpPr>
        <p:spPr bwMode="auto">
          <a:xfrm>
            <a:off x="5005114" y="5725705"/>
            <a:ext cx="9350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5"/>
              </a:rPr>
              <a:t>北極星</a:t>
            </a:r>
            <a:br>
              <a:rPr lang="en-US" altLang="zh-TW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5"/>
              </a:rPr>
            </a:br>
            <a:r>
              <a:rPr lang="zh-TW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5"/>
              </a:rPr>
              <a:t>測繪科技</a:t>
            </a:r>
            <a:endParaRPr lang="en-US" altLang="zh-TW" sz="1200" b="1" dirty="0">
              <a:solidFill>
                <a:srgbClr val="F79646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楊坤霖</a:t>
            </a:r>
            <a:endParaRPr lang="en-US" altLang="zh-TW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副</a:t>
            </a:r>
            <a:r>
              <a:rPr lang="ja-JP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総経理</a:t>
            </a:r>
            <a:endParaRPr lang="zh-TW" altLang="en-US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71" name="文字方塊 36"/>
          <p:cNvSpPr txBox="1">
            <a:spLocks noChangeArrowheads="1"/>
          </p:cNvSpPr>
          <p:nvPr/>
        </p:nvSpPr>
        <p:spPr bwMode="auto">
          <a:xfrm>
            <a:off x="6804248" y="5725705"/>
            <a:ext cx="936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6"/>
              </a:rPr>
              <a:t>App</a:t>
            </a:r>
            <a:r>
              <a:rPr lang="zh-TW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6"/>
              </a:rPr>
              <a:t>跨界交流協</a:t>
            </a:r>
            <a:r>
              <a:rPr lang="ja-JP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6"/>
              </a:rPr>
              <a:t>会</a:t>
            </a:r>
            <a:r>
              <a:rPr lang="zh-TW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6"/>
              </a:rPr>
              <a:t> </a:t>
            </a:r>
            <a:endParaRPr lang="en-US" altLang="zh-TW" sz="1200" b="1" dirty="0">
              <a:solidFill>
                <a:srgbClr val="F79646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陳坤助</a:t>
            </a:r>
            <a:endParaRPr lang="en-US" altLang="zh-TW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理事長</a:t>
            </a:r>
          </a:p>
        </p:txBody>
      </p:sp>
      <p:sp>
        <p:nvSpPr>
          <p:cNvPr id="172" name="文字方塊 40"/>
          <p:cNvSpPr txBox="1">
            <a:spLocks noChangeArrowheads="1"/>
          </p:cNvSpPr>
          <p:nvPr/>
        </p:nvSpPr>
        <p:spPr bwMode="auto">
          <a:xfrm>
            <a:off x="5796136" y="5725705"/>
            <a:ext cx="11521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ja-JP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7"/>
              </a:rPr>
              <a:t>台湾</a:t>
            </a:r>
            <a:r>
              <a:rPr lang="zh-TW" altLang="zh-TW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7"/>
              </a:rPr>
              <a:t>防災產業協</a:t>
            </a:r>
            <a:r>
              <a:rPr lang="ja-JP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7"/>
              </a:rPr>
              <a:t>会</a:t>
            </a:r>
            <a:endParaRPr lang="en-US" altLang="ja-JP" sz="1200" b="1" dirty="0">
              <a:solidFill>
                <a:srgbClr val="F79646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  <a:hlinkClick r:id="rId7"/>
            </a:endParaRPr>
          </a:p>
          <a:p>
            <a:pPr eaLnBrk="1" hangingPunct="1">
              <a:defRPr/>
            </a:pPr>
            <a:r>
              <a:rPr lang="zh-TW" altLang="zh-TW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7"/>
              </a:rPr>
              <a:t> </a:t>
            </a:r>
            <a:r>
              <a:rPr lang="en-US" altLang="zh-TW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7"/>
              </a:rPr>
              <a:t>/</a:t>
            </a:r>
            <a:r>
              <a:rPr lang="zh-TW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7"/>
              </a:rPr>
              <a:t>中興工程顧問社</a:t>
            </a:r>
            <a:endParaRPr lang="en-US" altLang="zh-TW" sz="1200" b="1" dirty="0">
              <a:solidFill>
                <a:srgbClr val="F79646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鄭錦桐秘書長</a:t>
            </a:r>
            <a:r>
              <a:rPr lang="en-US" altLang="zh-TW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副主任</a:t>
            </a:r>
          </a:p>
        </p:txBody>
      </p:sp>
      <p:sp>
        <p:nvSpPr>
          <p:cNvPr id="173" name="文字方塊 34"/>
          <p:cNvSpPr txBox="1">
            <a:spLocks noChangeArrowheads="1"/>
          </p:cNvSpPr>
          <p:nvPr/>
        </p:nvSpPr>
        <p:spPr bwMode="auto">
          <a:xfrm>
            <a:off x="756047" y="4078813"/>
            <a:ext cx="2303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DSP</a:t>
            </a:r>
            <a:r>
              <a:rPr lang="zh-TW" altLang="en-US" sz="12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智庫驅動</a:t>
            </a:r>
            <a:r>
              <a:rPr lang="zh-TW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劉嘉凱董事長</a:t>
            </a:r>
            <a:endParaRPr lang="en-US" altLang="zh-TW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ja-JP" altLang="en-US" sz="12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工業</a:t>
            </a:r>
            <a:r>
              <a:rPr lang="zh-TW" altLang="en-US" sz="12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技術</a:t>
            </a:r>
            <a:r>
              <a:rPr lang="ja-JP" altLang="en-US" sz="12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研究院</a:t>
            </a:r>
            <a:r>
              <a:rPr lang="zh-TW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ja-JP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　</a:t>
            </a: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黃維中組長</a:t>
            </a:r>
            <a:endParaRPr lang="en-US" altLang="zh-TW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74" name="文字方塊 35"/>
          <p:cNvSpPr txBox="1">
            <a:spLocks noChangeArrowheads="1"/>
          </p:cNvSpPr>
          <p:nvPr/>
        </p:nvSpPr>
        <p:spPr bwMode="auto">
          <a:xfrm>
            <a:off x="3059510" y="4096705"/>
            <a:ext cx="2592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8"/>
              </a:rPr>
              <a:t>國巨</a:t>
            </a:r>
            <a:r>
              <a:rPr lang="ja-JP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8"/>
              </a:rPr>
              <a:t>法律</a:t>
            </a:r>
            <a:r>
              <a:rPr lang="zh-TW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8"/>
              </a:rPr>
              <a:t>事務所</a:t>
            </a:r>
            <a:r>
              <a:rPr lang="zh-TW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　</a:t>
            </a: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朱瑞陽</a:t>
            </a:r>
            <a:r>
              <a:rPr lang="ja-JP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弁護士</a:t>
            </a:r>
            <a:endParaRPr lang="en-US" altLang="zh-TW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  <a:hlinkClick r:id="rId9"/>
              </a:rPr>
              <a:t>資策會</a:t>
            </a:r>
            <a:r>
              <a:rPr lang="zh-TW" altLang="en-US" sz="1200" b="1" dirty="0">
                <a:solidFill>
                  <a:srgbClr val="F79646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　                </a:t>
            </a: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顧振豪主任</a:t>
            </a:r>
            <a:endParaRPr lang="en-US" altLang="zh-TW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75" name="文字方塊 3"/>
          <p:cNvSpPr txBox="1">
            <a:spLocks noChangeArrowheads="1"/>
          </p:cNvSpPr>
          <p:nvPr/>
        </p:nvSpPr>
        <p:spPr bwMode="auto">
          <a:xfrm>
            <a:off x="7101461" y="2546901"/>
            <a:ext cx="19350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ja-JP" altLang="en-US" sz="12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台北大学情報管理学院</a:t>
            </a:r>
            <a:endParaRPr lang="en-US" altLang="zh-TW" sz="1200" b="1" u="sng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汪志堅 </a:t>
            </a:r>
            <a:r>
              <a:rPr lang="ja-JP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教授</a:t>
            </a:r>
            <a:br>
              <a:rPr lang="en-US" altLang="zh-TW" sz="1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ja-JP" altLang="en-US" sz="12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中央選挙委員会</a:t>
            </a:r>
            <a:endParaRPr lang="en-US" altLang="zh-TW" sz="1200" b="1" u="sng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陳文生 </a:t>
            </a:r>
            <a:r>
              <a:rPr lang="ja-JP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副主任委員</a:t>
            </a:r>
            <a:endParaRPr lang="zh-TW" altLang="en-US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cxnSp>
        <p:nvCxnSpPr>
          <p:cNvPr id="176" name="直線單箭頭接點 175"/>
          <p:cNvCxnSpPr>
            <a:stCxn id="68" idx="2"/>
            <a:endCxn id="76" idx="0"/>
          </p:cNvCxnSpPr>
          <p:nvPr/>
        </p:nvCxnSpPr>
        <p:spPr>
          <a:xfrm>
            <a:off x="4068465" y="2718290"/>
            <a:ext cx="0" cy="72167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單箭頭接點 176"/>
          <p:cNvCxnSpPr/>
          <p:nvPr/>
        </p:nvCxnSpPr>
        <p:spPr>
          <a:xfrm>
            <a:off x="2807947" y="3016905"/>
            <a:ext cx="2448272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接點 177"/>
          <p:cNvCxnSpPr/>
          <p:nvPr/>
        </p:nvCxnSpPr>
        <p:spPr>
          <a:xfrm>
            <a:off x="1944229" y="3289369"/>
            <a:ext cx="424847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單箭頭接點 178"/>
          <p:cNvCxnSpPr>
            <a:endCxn id="73" idx="0"/>
          </p:cNvCxnSpPr>
          <p:nvPr/>
        </p:nvCxnSpPr>
        <p:spPr>
          <a:xfrm>
            <a:off x="1944229" y="3289369"/>
            <a:ext cx="0" cy="15059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單箭頭接點 179"/>
          <p:cNvCxnSpPr>
            <a:endCxn id="71" idx="0"/>
          </p:cNvCxnSpPr>
          <p:nvPr/>
        </p:nvCxnSpPr>
        <p:spPr>
          <a:xfrm>
            <a:off x="6192701" y="3289369"/>
            <a:ext cx="0" cy="15059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接點 180"/>
          <p:cNvCxnSpPr/>
          <p:nvPr/>
        </p:nvCxnSpPr>
        <p:spPr>
          <a:xfrm>
            <a:off x="913168" y="4712493"/>
            <a:ext cx="7186541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單箭頭接點 181"/>
          <p:cNvCxnSpPr>
            <a:endCxn id="79" idx="0"/>
          </p:cNvCxnSpPr>
          <p:nvPr/>
        </p:nvCxnSpPr>
        <p:spPr>
          <a:xfrm>
            <a:off x="913168" y="4712492"/>
            <a:ext cx="0" cy="14230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單箭頭接點 182"/>
          <p:cNvCxnSpPr>
            <a:endCxn id="82" idx="0"/>
          </p:cNvCxnSpPr>
          <p:nvPr/>
        </p:nvCxnSpPr>
        <p:spPr>
          <a:xfrm>
            <a:off x="1804648" y="4712492"/>
            <a:ext cx="0" cy="14231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單箭頭接點 183"/>
          <p:cNvCxnSpPr>
            <a:endCxn id="85" idx="0"/>
          </p:cNvCxnSpPr>
          <p:nvPr/>
        </p:nvCxnSpPr>
        <p:spPr>
          <a:xfrm>
            <a:off x="2713368" y="4712492"/>
            <a:ext cx="0" cy="14231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單箭頭接點 184"/>
          <p:cNvCxnSpPr>
            <a:endCxn id="88" idx="0"/>
          </p:cNvCxnSpPr>
          <p:nvPr/>
        </p:nvCxnSpPr>
        <p:spPr>
          <a:xfrm>
            <a:off x="3599892" y="4712492"/>
            <a:ext cx="4956" cy="1423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單箭頭接點 185"/>
          <p:cNvCxnSpPr>
            <a:endCxn id="157" idx="0"/>
          </p:cNvCxnSpPr>
          <p:nvPr/>
        </p:nvCxnSpPr>
        <p:spPr>
          <a:xfrm>
            <a:off x="5400092" y="4712492"/>
            <a:ext cx="4956" cy="1423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單箭頭接點 186"/>
          <p:cNvCxnSpPr/>
          <p:nvPr/>
        </p:nvCxnSpPr>
        <p:spPr>
          <a:xfrm>
            <a:off x="6313768" y="4712492"/>
            <a:ext cx="0" cy="1423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單箭頭接點 187"/>
          <p:cNvCxnSpPr>
            <a:endCxn id="163" idx="0"/>
          </p:cNvCxnSpPr>
          <p:nvPr/>
        </p:nvCxnSpPr>
        <p:spPr>
          <a:xfrm>
            <a:off x="7205248" y="4712492"/>
            <a:ext cx="0" cy="14231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接點 188"/>
          <p:cNvCxnSpPr>
            <a:stCxn id="71" idx="2"/>
          </p:cNvCxnSpPr>
          <p:nvPr/>
        </p:nvCxnSpPr>
        <p:spPr>
          <a:xfrm>
            <a:off x="6192701" y="4072087"/>
            <a:ext cx="0" cy="64040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單箭頭接點 189"/>
          <p:cNvCxnSpPr/>
          <p:nvPr/>
        </p:nvCxnSpPr>
        <p:spPr>
          <a:xfrm>
            <a:off x="4499992" y="4712492"/>
            <a:ext cx="0" cy="1423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單箭頭接點 190"/>
          <p:cNvCxnSpPr/>
          <p:nvPr/>
        </p:nvCxnSpPr>
        <p:spPr>
          <a:xfrm>
            <a:off x="4063785" y="2123594"/>
            <a:ext cx="0" cy="14231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單箭頭接點 191"/>
          <p:cNvCxnSpPr>
            <a:stCxn id="70" idx="3"/>
          </p:cNvCxnSpPr>
          <p:nvPr/>
        </p:nvCxnSpPr>
        <p:spPr>
          <a:xfrm>
            <a:off x="6763809" y="3004744"/>
            <a:ext cx="33765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3" name="群組 192"/>
          <p:cNvGrpSpPr/>
          <p:nvPr/>
        </p:nvGrpSpPr>
        <p:grpSpPr>
          <a:xfrm>
            <a:off x="7708620" y="4854807"/>
            <a:ext cx="1183859" cy="845592"/>
            <a:chOff x="1259632" y="3767073"/>
            <a:chExt cx="1800200" cy="526023"/>
          </a:xfrm>
        </p:grpSpPr>
        <p:sp>
          <p:nvSpPr>
            <p:cNvPr id="194" name="矩形 193"/>
            <p:cNvSpPr/>
            <p:nvPr/>
          </p:nvSpPr>
          <p:spPr>
            <a:xfrm>
              <a:off x="1259632" y="3767073"/>
              <a:ext cx="1800200" cy="52602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eaLnBrk="0" hangingPunct="0"/>
              <a:endParaRPr lang="en-US" altLang="zh-TW" sz="115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cxnSp>
          <p:nvCxnSpPr>
            <p:cNvPr id="195" name="直線接點 194"/>
            <p:cNvCxnSpPr/>
            <p:nvPr/>
          </p:nvCxnSpPr>
          <p:spPr>
            <a:xfrm>
              <a:off x="1259632" y="4056596"/>
              <a:ext cx="1800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6" name="直線單箭頭接點 195"/>
          <p:cNvCxnSpPr/>
          <p:nvPr/>
        </p:nvCxnSpPr>
        <p:spPr>
          <a:xfrm>
            <a:off x="8099709" y="4722578"/>
            <a:ext cx="0" cy="14231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文字方塊 196"/>
          <p:cNvSpPr txBox="1"/>
          <p:nvPr/>
        </p:nvSpPr>
        <p:spPr>
          <a:xfrm>
            <a:off x="7757989" y="5272317"/>
            <a:ext cx="7489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召集</a:t>
            </a:r>
            <a:r>
              <a:rPr lang="ja-JP" altLang="en-US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者</a:t>
            </a:r>
            <a:r>
              <a:rPr lang="en-US" altLang="zh-TW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/</a:t>
            </a:r>
          </a:p>
          <a:p>
            <a:r>
              <a:rPr lang="zh-TW" altLang="en-US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副召集</a:t>
            </a:r>
            <a:r>
              <a:rPr lang="ja-JP" altLang="en-US" sz="11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者</a:t>
            </a:r>
            <a:endParaRPr lang="en-US" altLang="zh-TW" sz="11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98" name="文字方塊 197"/>
          <p:cNvSpPr txBox="1"/>
          <p:nvPr/>
        </p:nvSpPr>
        <p:spPr>
          <a:xfrm>
            <a:off x="7675929" y="4864892"/>
            <a:ext cx="1288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zh-TW" alt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創新</a:t>
            </a:r>
            <a:r>
              <a:rPr lang="en-US" altLang="zh-TW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street map</a:t>
            </a:r>
            <a:br>
              <a:rPr lang="en-US" altLang="zh-TW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</a:br>
            <a:r>
              <a:rPr lang="ja-JP" altLang="en-US" sz="12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応用</a:t>
            </a:r>
            <a:endParaRPr lang="en-US" altLang="zh-TW" sz="1200" b="1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99" name="文字方塊 36"/>
          <p:cNvSpPr txBox="1">
            <a:spLocks noChangeArrowheads="1"/>
          </p:cNvSpPr>
          <p:nvPr/>
        </p:nvSpPr>
        <p:spPr bwMode="auto">
          <a:xfrm>
            <a:off x="7611020" y="5733256"/>
            <a:ext cx="14254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200" b="1" u="sng" dirty="0" err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OpenStreetMap</a:t>
            </a:r>
            <a:r>
              <a:rPr lang="zh-TW" altLang="en-US" sz="12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</a:t>
            </a:r>
            <a:r>
              <a:rPr lang="ja-JP" altLang="en-US" sz="12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台湾</a:t>
            </a:r>
            <a:endParaRPr lang="en-US" altLang="zh-TW" sz="1200" b="1" u="sng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鄧東波</a:t>
            </a:r>
            <a:endParaRPr lang="en-US" altLang="zh-TW" sz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en-US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理事長</a:t>
            </a:r>
          </a:p>
        </p:txBody>
      </p:sp>
    </p:spTree>
    <p:extLst>
      <p:ext uri="{BB962C8B-B14F-4D97-AF65-F5344CB8AC3E}">
        <p14:creationId xmlns:p14="http://schemas.microsoft.com/office/powerpoint/2010/main" val="28955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34678"/>
            <a:ext cx="8229600" cy="9221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 Data</a:t>
            </a: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アライアンスの会長の紹介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169567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会長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彭啟明 </a:t>
            </a: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博士</a:t>
            </a:r>
            <a:endParaRPr lang="zh-TW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536" y="22048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紹介</a:t>
            </a:r>
            <a:r>
              <a:rPr lang="zh-TW" altLang="en-US" sz="24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40696" y="2708920"/>
            <a:ext cx="45365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彭啓明会長は中央大学大気科学学科の博士を卒業して、台湾の第</a:t>
            </a:r>
            <a:r>
              <a:rPr lang="en-US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ja-JP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社の民間の気象会社「天気リスク管理開発株式有限会社」社長</a:t>
            </a:r>
            <a:r>
              <a:rPr lang="ja-JP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です。当</a:t>
            </a:r>
            <a:r>
              <a:rPr lang="ja-JP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社は大幅にオープンデータを運用して気象のデータの付加価値を生かします。そして、クラウドのプラットフォームとビッグデータ</a:t>
            </a:r>
            <a:r>
              <a:rPr lang="ja-JP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の</a:t>
            </a:r>
            <a:r>
              <a:rPr lang="ja-JP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分析を通して、気象予報の分析データは更に精密で正確</a:t>
            </a:r>
            <a:r>
              <a:rPr lang="ja-JP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であることを目指します</a:t>
            </a:r>
            <a:r>
              <a:rPr lang="ja-JP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ja-JP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当社</a:t>
            </a:r>
            <a:r>
              <a:rPr lang="ja-JP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は台湾のオープン</a:t>
            </a:r>
            <a:r>
              <a:rPr lang="ja-JP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データ</a:t>
            </a:r>
            <a:r>
              <a:rPr lang="ja-JP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の最も良い代表とは言えます。彭啓明博士は台湾</a:t>
            </a:r>
            <a:r>
              <a:rPr lang="en-US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Data</a:t>
            </a:r>
            <a:r>
              <a:rPr lang="ja-JP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アライアンスの会長</a:t>
            </a:r>
            <a:r>
              <a:rPr lang="ja-JP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として</a:t>
            </a:r>
            <a:r>
              <a:rPr lang="ja-JP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、民間の建言を纏めて政府に反応し、そして積極的に国際</a:t>
            </a:r>
            <a:r>
              <a:rPr lang="en-US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Data</a:t>
            </a:r>
            <a:r>
              <a:rPr lang="ja-JP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との連携、協力を推進し</a:t>
            </a:r>
            <a:r>
              <a:rPr lang="ja-JP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ています。</a:t>
            </a:r>
            <a:r>
              <a:rPr lang="ja-JP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彭</a:t>
            </a:r>
            <a:r>
              <a:rPr lang="ja-JP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会長は</a:t>
            </a:r>
            <a:r>
              <a:rPr lang="ja-JP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台湾</a:t>
            </a:r>
            <a:r>
              <a:rPr lang="en-US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Open Data</a:t>
            </a:r>
            <a:r>
              <a:rPr lang="ja-JP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には重要な役割</a:t>
            </a:r>
            <a:r>
              <a:rPr lang="ja-JP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だと思われます</a:t>
            </a:r>
            <a:r>
              <a:rPr lang="ja-JP" altLang="ja-JP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46912" y="6520259"/>
            <a:ext cx="2133600" cy="365125"/>
          </a:xfrm>
        </p:spPr>
        <p:txBody>
          <a:bodyPr/>
          <a:lstStyle/>
          <a:p>
            <a:fld id="{074BFE6F-ACB9-4B5C-B6F3-AC3A4DE8C89B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34" y="2797684"/>
            <a:ext cx="4033244" cy="301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3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会員の現況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074BFE6F-ACB9-4B5C-B6F3-AC3A4DE8C89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8" name="圓角矩形 87"/>
          <p:cNvSpPr/>
          <p:nvPr/>
        </p:nvSpPr>
        <p:spPr>
          <a:xfrm>
            <a:off x="600616" y="1556792"/>
            <a:ext cx="8003832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会員数は</a:t>
            </a:r>
            <a:r>
              <a:rPr lang="en-US" altLang="zh-TW" sz="28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403</a:t>
            </a:r>
            <a:r>
              <a:rPr lang="ja-JP" altLang="en-US" sz="28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zh-TW" altLang="en-US" sz="28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ja-JP" altLang="en-US" sz="28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rPr>
              <a:t>主な会員は一般企業である。</a:t>
            </a:r>
            <a:endParaRPr lang="en-US" altLang="zh-TW" sz="2800" b="1" dirty="0">
              <a:solidFill>
                <a:prstClr val="whit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5383979" y="6237312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注記</a:t>
            </a:r>
            <a:r>
              <a:rPr lang="zh-TW" altLang="en-US" sz="1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ja-JP" altLang="en-US" sz="1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上記は</a:t>
            </a:r>
            <a:r>
              <a:rPr lang="en-US" altLang="zh-TW" sz="1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2017/03/31 </a:t>
            </a:r>
            <a:r>
              <a:rPr lang="ja-JP" altLang="en-US" sz="14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までの統計情報</a:t>
            </a:r>
            <a:endParaRPr lang="zh-TW" altLang="en-US" sz="14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0" name="圖表 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959696"/>
              </p:ext>
            </p:extLst>
          </p:nvPr>
        </p:nvGraphicFramePr>
        <p:xfrm>
          <a:off x="107504" y="2333811"/>
          <a:ext cx="5005601" cy="4113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9" name="Picture 5" descr="C:\Users\elodie\Desktop\facebook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7146" y="2204864"/>
            <a:ext cx="1189468" cy="432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矩形 95"/>
          <p:cNvSpPr/>
          <p:nvPr/>
        </p:nvSpPr>
        <p:spPr>
          <a:xfrm>
            <a:off x="5216092" y="2206025"/>
            <a:ext cx="389241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ファンページ人数</a:t>
            </a:r>
            <a:r>
              <a:rPr lang="zh-TW" altLang="en-US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： </a:t>
            </a:r>
            <a:r>
              <a:rPr lang="en-US" altLang="zh-TW" sz="2200" b="1" dirty="0">
                <a:solidFill>
                  <a:srgbClr val="FF0000"/>
                </a:solidFill>
                <a:latin typeface="微軟正黑體"/>
                <a:ea typeface="微軟正黑體"/>
              </a:rPr>
              <a:t>3,111</a:t>
            </a:r>
            <a:r>
              <a:rPr lang="zh-TW" altLang="en-US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/>
                <a:ea typeface="微軟正黑體"/>
              </a:rPr>
              <a:t> </a:t>
            </a:r>
            <a:r>
              <a:rPr lang="ja-JP" altLang="en-US" sz="22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/>
                <a:ea typeface="微軟正黑體"/>
              </a:rPr>
              <a:t>人</a:t>
            </a:r>
            <a:endParaRPr lang="en-US" altLang="zh-TW" sz="2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/>
              <a:ea typeface="微軟正黑體"/>
            </a:endParaRPr>
          </a:p>
        </p:txBody>
      </p:sp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934703"/>
              </p:ext>
            </p:extLst>
          </p:nvPr>
        </p:nvGraphicFramePr>
        <p:xfrm>
          <a:off x="4091947" y="3039513"/>
          <a:ext cx="5052053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645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アライアンスの宣伝する通路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160244" y="1217093"/>
            <a:ext cx="2827580" cy="3527923"/>
            <a:chOff x="560388" y="1421388"/>
            <a:chExt cx="2514600" cy="4041639"/>
          </a:xfrm>
        </p:grpSpPr>
        <p:sp>
          <p:nvSpPr>
            <p:cNvPr id="3141" name="矩形 26"/>
            <p:cNvSpPr>
              <a:spLocks noChangeArrowheads="1"/>
            </p:cNvSpPr>
            <p:nvPr/>
          </p:nvSpPr>
          <p:spPr bwMode="auto">
            <a:xfrm>
              <a:off x="560388" y="2058032"/>
              <a:ext cx="2497187" cy="2662238"/>
            </a:xfrm>
            <a:prstGeom prst="rect">
              <a:avLst/>
            </a:prstGeom>
            <a:solidFill>
              <a:srgbClr val="F54D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/>
            <a:lstStyle/>
            <a:p>
              <a:pPr marL="342900" indent="-342900">
                <a:lnSpc>
                  <a:spcPts val="2600"/>
                </a:lnSpc>
                <a:buFont typeface="Wingdings" pitchFamily="2" charset="2"/>
                <a:buChar char="l"/>
              </a:pPr>
              <a:r>
                <a:rPr lang="ja-JP" altLang="en-US" sz="1200" dirty="0">
                  <a:solidFill>
                    <a:prstClr val="black"/>
                  </a:solidFill>
                  <a:latin typeface="微軟正黑體"/>
                  <a:ea typeface="微軟正黑體"/>
                </a:rPr>
                <a:t>オープンデータの認識を高めるため、宣伝のビデオを作る</a:t>
              </a:r>
              <a:endParaRPr lang="en-US" altLang="ja-JP" sz="1200" dirty="0">
                <a:solidFill>
                  <a:prstClr val="black"/>
                </a:solidFill>
                <a:latin typeface="微軟正黑體"/>
                <a:ea typeface="微軟正黑體"/>
              </a:endParaRPr>
            </a:p>
            <a:p>
              <a:pPr marL="342900" indent="-342900">
                <a:lnSpc>
                  <a:spcPts val="2600"/>
                </a:lnSpc>
                <a:buFont typeface="Wingdings" pitchFamily="2" charset="2"/>
                <a:buChar char="l"/>
              </a:pPr>
              <a:r>
                <a:rPr lang="ja-JP" altLang="en-US" sz="1200" dirty="0">
                  <a:solidFill>
                    <a:prstClr val="black"/>
                  </a:solidFill>
                  <a:latin typeface="微軟正黑體"/>
                  <a:ea typeface="微軟正黑體"/>
                </a:rPr>
                <a:t>国内外の重要なリンクを設置して、多様な検索ルートを</a:t>
              </a:r>
              <a:r>
                <a:rPr lang="zh-TW" altLang="en-US" sz="1200" dirty="0">
                  <a:solidFill>
                    <a:prstClr val="black"/>
                  </a:solidFill>
                  <a:latin typeface="微軟正黑體"/>
                  <a:ea typeface="微軟正黑體"/>
                </a:rPr>
                <a:t>提供</a:t>
              </a:r>
              <a:r>
                <a:rPr lang="ja-JP" altLang="en-US" sz="1200" dirty="0">
                  <a:solidFill>
                    <a:prstClr val="black"/>
                  </a:solidFill>
                  <a:latin typeface="微軟正黑體"/>
                  <a:ea typeface="微軟正黑體"/>
                </a:rPr>
                <a:t>する</a:t>
              </a:r>
              <a:endParaRPr lang="en-US" altLang="zh-TW" sz="1200" dirty="0">
                <a:solidFill>
                  <a:prstClr val="black"/>
                </a:solidFill>
                <a:latin typeface="微軟正黑體"/>
                <a:ea typeface="微軟正黑體"/>
              </a:endParaRPr>
            </a:p>
            <a:p>
              <a:pPr marL="342900" indent="-342900">
                <a:lnSpc>
                  <a:spcPts val="2600"/>
                </a:lnSpc>
                <a:buFont typeface="Wingdings" pitchFamily="2" charset="2"/>
                <a:buChar char="l"/>
              </a:pPr>
              <a:r>
                <a:rPr lang="ja-JP" altLang="en-US" sz="1200" dirty="0">
                  <a:solidFill>
                    <a:prstClr val="black"/>
                  </a:solidFill>
                  <a:latin typeface="微軟正黑體"/>
                  <a:ea typeface="微軟正黑體"/>
                </a:rPr>
                <a:t>関連情報を公表し、ユーザーが有効に利用できるように目指す</a:t>
              </a:r>
              <a:endParaRPr lang="en-US" altLang="zh-TW" sz="1200" dirty="0">
                <a:solidFill>
                  <a:prstClr val="black"/>
                </a:solidFill>
                <a:latin typeface="微軟正黑體"/>
                <a:ea typeface="微軟正黑體"/>
              </a:endParaRPr>
            </a:p>
          </p:txBody>
        </p:sp>
        <p:sp>
          <p:nvSpPr>
            <p:cNvPr id="3142" name="矩形 28"/>
            <p:cNvSpPr>
              <a:spLocks noChangeArrowheads="1"/>
            </p:cNvSpPr>
            <p:nvPr/>
          </p:nvSpPr>
          <p:spPr bwMode="auto">
            <a:xfrm>
              <a:off x="560388" y="1421388"/>
              <a:ext cx="2514600" cy="719137"/>
            </a:xfrm>
            <a:prstGeom prst="rect">
              <a:avLst/>
            </a:prstGeom>
            <a:solidFill>
              <a:srgbClr val="4D5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ja-JP" altLang="en-US" sz="2400" b="1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公式サイト</a:t>
              </a:r>
              <a:endParaRPr lang="zh-TW" altLang="en-US" sz="2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560388" y="4720270"/>
              <a:ext cx="2497187" cy="742757"/>
            </a:xfrm>
            <a:prstGeom prst="rect">
              <a:avLst/>
            </a:prstGeom>
            <a:solidFill>
              <a:srgbClr val="7D84A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US" altLang="zh-TW" sz="1600" b="1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www.opendata4tw.org.tw</a:t>
              </a:r>
            </a:p>
          </p:txBody>
        </p:sp>
      </p:grp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3203848" y="1196752"/>
            <a:ext cx="2808000" cy="3455987"/>
            <a:chOff x="6608763" y="1341438"/>
            <a:chExt cx="2736850" cy="3959225"/>
          </a:xfrm>
        </p:grpSpPr>
        <p:sp>
          <p:nvSpPr>
            <p:cNvPr id="3138" name="矩形 31"/>
            <p:cNvSpPr>
              <a:spLocks noChangeArrowheads="1"/>
            </p:cNvSpPr>
            <p:nvPr/>
          </p:nvSpPr>
          <p:spPr bwMode="auto">
            <a:xfrm>
              <a:off x="6608763" y="2083878"/>
              <a:ext cx="2736850" cy="2662238"/>
            </a:xfrm>
            <a:prstGeom prst="rect">
              <a:avLst/>
            </a:prstGeom>
            <a:solidFill>
              <a:srgbClr val="FFC6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/>
            <a:lstStyle/>
            <a:p>
              <a:pPr marL="268288" indent="-173038">
                <a:lnSpc>
                  <a:spcPts val="2875"/>
                </a:lnSpc>
                <a:buFont typeface="Wingdings" pitchFamily="2" charset="2"/>
                <a:buChar char="l"/>
              </a:pPr>
              <a:r>
                <a:rPr lang="ja-JP" altLang="en-US" sz="12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自由な、開放的な発言場所を提供する</a:t>
              </a:r>
              <a:endParaRPr lang="en-US" altLang="zh-TW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268288" indent="-173038">
                <a:lnSpc>
                  <a:spcPts val="2875"/>
                </a:lnSpc>
                <a:buFont typeface="Wingdings" pitchFamily="2" charset="2"/>
                <a:buChar char="l"/>
              </a:pPr>
              <a:r>
                <a:rPr lang="ja-JP" altLang="en-US" sz="12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ファンページ会員数は急速に成長する</a:t>
              </a:r>
              <a:endParaRPr lang="en-US" altLang="ja-JP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268288" indent="-173038">
                <a:lnSpc>
                  <a:spcPts val="2875"/>
                </a:lnSpc>
                <a:buFont typeface="Wingdings" pitchFamily="2" charset="2"/>
                <a:buChar char="l"/>
              </a:pPr>
              <a:r>
                <a:rPr lang="ja-JP" altLang="en-US" sz="12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会員の関心を高めるため、関連のニュースを掲示する</a:t>
              </a:r>
              <a:endParaRPr lang="en-US" altLang="zh-TW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39" name="矩形 32"/>
            <p:cNvSpPr>
              <a:spLocks noChangeArrowheads="1"/>
            </p:cNvSpPr>
            <p:nvPr/>
          </p:nvSpPr>
          <p:spPr bwMode="auto">
            <a:xfrm>
              <a:off x="6608763" y="1341438"/>
              <a:ext cx="2736850" cy="719137"/>
            </a:xfrm>
            <a:prstGeom prst="rect">
              <a:avLst/>
            </a:prstGeom>
            <a:solidFill>
              <a:srgbClr val="4D5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altLang="zh-TW" sz="2400" b="1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Facebook</a:t>
              </a:r>
              <a:endParaRPr lang="zh-TW" altLang="en-US" sz="2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6608763" y="4640402"/>
              <a:ext cx="2736850" cy="660261"/>
            </a:xfrm>
            <a:prstGeom prst="rect">
              <a:avLst/>
            </a:prstGeom>
            <a:solidFill>
              <a:srgbClr val="7D84A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altLang="zh-TW" sz="1600" b="1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https://www.facebook.com/groups/opendataalliance/</a:t>
              </a:r>
              <a:endParaRPr lang="zh-TW" altLang="en-US" sz="16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2914348" cy="213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685378"/>
            <a:ext cx="2804294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20272" y="6458513"/>
            <a:ext cx="2133600" cy="365125"/>
          </a:xfrm>
        </p:spPr>
        <p:txBody>
          <a:bodyPr/>
          <a:lstStyle/>
          <a:p>
            <a:pPr>
              <a:defRPr/>
            </a:pPr>
            <a:fld id="{8FAE9DA8-9B70-4A33-AEE3-4C8E5695248B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群組 14"/>
          <p:cNvGrpSpPr>
            <a:grpSpLocks/>
          </p:cNvGrpSpPr>
          <p:nvPr/>
        </p:nvGrpSpPr>
        <p:grpSpPr bwMode="auto">
          <a:xfrm>
            <a:off x="6225904" y="1196752"/>
            <a:ext cx="2810278" cy="3744689"/>
            <a:chOff x="6608763" y="1341438"/>
            <a:chExt cx="2739071" cy="4289965"/>
          </a:xfrm>
        </p:grpSpPr>
        <p:sp>
          <p:nvSpPr>
            <p:cNvPr id="16" name="矩形 31"/>
            <p:cNvSpPr>
              <a:spLocks noChangeArrowheads="1"/>
            </p:cNvSpPr>
            <p:nvPr/>
          </p:nvSpPr>
          <p:spPr bwMode="auto">
            <a:xfrm>
              <a:off x="6610984" y="1918891"/>
              <a:ext cx="2736850" cy="30634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/>
            <a:lstStyle/>
            <a:p>
              <a:pPr marL="381000" indent="-285750">
                <a:lnSpc>
                  <a:spcPts val="2600"/>
                </a:lnSpc>
                <a:buFont typeface="Wingdings" pitchFamily="2" charset="2"/>
                <a:buChar char="l"/>
              </a:pPr>
              <a:r>
                <a:rPr lang="ja-JP" altLang="en-US" sz="12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アジアオープンデータパートナーショップ　</a:t>
              </a:r>
              <a:r>
                <a:rPr lang="en-US" altLang="zh-TW" sz="12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(AODP)</a:t>
              </a:r>
              <a:r>
                <a:rPr lang="ja-JP" altLang="en-US" sz="12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と共に公式サイトを推進する</a:t>
              </a:r>
              <a:endParaRPr lang="en-US" altLang="zh-TW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marL="381000" indent="-285750">
                <a:lnSpc>
                  <a:spcPts val="2600"/>
                </a:lnSpc>
                <a:buFont typeface="Wingdings" pitchFamily="2" charset="2"/>
                <a:buChar char="l"/>
              </a:pPr>
              <a:r>
                <a:rPr lang="en-US" altLang="zh-TW" sz="12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AODP</a:t>
              </a:r>
              <a:r>
                <a:rPr lang="ja-JP" altLang="en-US" sz="12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加盟国とパートナのイベントの情報、そして最新ニュースを統合する</a:t>
              </a:r>
            </a:p>
            <a:p>
              <a:pPr marL="381000" indent="-285750">
                <a:lnSpc>
                  <a:spcPts val="2600"/>
                </a:lnSpc>
                <a:buFont typeface="Wingdings" pitchFamily="2" charset="2"/>
                <a:buChar char="l"/>
              </a:pPr>
              <a:r>
                <a:rPr lang="ja-JP" altLang="en-US" sz="1200" dirty="0">
                  <a:solidFill>
                    <a:prstClr val="black"/>
                  </a:solidFill>
                  <a:latin typeface="微軟正黑體" pitchFamily="34" charset="-120"/>
                  <a:ea typeface="微軟正黑體" pitchFamily="34" charset="-120"/>
                </a:rPr>
                <a:t>国際にアジアオープンデータを推進するプラットフォームである・　</a:t>
              </a:r>
              <a:endParaRPr lang="en-US" altLang="zh-TW" sz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矩形 32"/>
            <p:cNvSpPr>
              <a:spLocks noChangeArrowheads="1"/>
            </p:cNvSpPr>
            <p:nvPr/>
          </p:nvSpPr>
          <p:spPr bwMode="auto">
            <a:xfrm>
              <a:off x="6608763" y="1341438"/>
              <a:ext cx="2736850" cy="719137"/>
            </a:xfrm>
            <a:prstGeom prst="rect">
              <a:avLst/>
            </a:prstGeom>
            <a:solidFill>
              <a:srgbClr val="4D53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altLang="zh-TW" sz="2400" b="1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AODP</a:t>
              </a:r>
              <a:r>
                <a:rPr lang="ja-JP" altLang="en-US" sz="2400" b="1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公式サイト</a:t>
              </a:r>
              <a:endParaRPr lang="zh-TW" altLang="en-US" sz="24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6608763" y="4971143"/>
              <a:ext cx="2736850" cy="660260"/>
            </a:xfrm>
            <a:prstGeom prst="rect">
              <a:avLst/>
            </a:prstGeom>
            <a:solidFill>
              <a:srgbClr val="7D84A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Font typeface="Wingdings" pitchFamily="2" charset="2"/>
                <a:buNone/>
                <a:defRPr/>
              </a:pPr>
              <a:r>
                <a:rPr lang="en-US" altLang="zh-TW" sz="1600" b="1" dirty="0">
                  <a:solidFill>
                    <a:prstClr val="white"/>
                  </a:solidFill>
                  <a:latin typeface="微軟正黑體" pitchFamily="34" charset="-120"/>
                  <a:ea typeface="微軟正黑體" pitchFamily="34" charset="-120"/>
                </a:rPr>
                <a:t>http://opendata.tca.org.tw/asia</a:t>
              </a:r>
              <a:endParaRPr lang="zh-TW" altLang="en-US" sz="1600" b="1" dirty="0">
                <a:solidFill>
                  <a:prstClr val="white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026" name="Picture 2" descr="D:\105\105國際\4_AODP(含官網資料)\FireShot Capture 5 - Asian Open Data Partnershi_ - http___jasweets1314.ml_briantest_coding_index.php - 複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57" y="4685378"/>
            <a:ext cx="2729890" cy="212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20272" y="6371829"/>
            <a:ext cx="2133600" cy="365125"/>
          </a:xfrm>
        </p:spPr>
        <p:txBody>
          <a:bodyPr/>
          <a:lstStyle/>
          <a:p>
            <a:fld id="{074BFE6F-ACB9-4B5C-B6F3-AC3A4DE8C89B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重要な仕組み</a:t>
            </a: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産学官の</a:t>
            </a: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重要</a:t>
            </a: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なコミュニケーションプラットフォーム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50933" y="4869970"/>
            <a:ext cx="7641547" cy="19880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1503591115"/>
              </p:ext>
            </p:extLst>
          </p:nvPr>
        </p:nvGraphicFramePr>
        <p:xfrm>
          <a:off x="395536" y="1484785"/>
          <a:ext cx="8460432" cy="2952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左-右雙向箭號 14"/>
          <p:cNvSpPr/>
          <p:nvPr/>
        </p:nvSpPr>
        <p:spPr>
          <a:xfrm>
            <a:off x="395536" y="4293096"/>
            <a:ext cx="8496944" cy="612068"/>
          </a:xfrm>
          <a:prstGeom prst="left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ctr"/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民間                                 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vs. 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                      政府</a:t>
            </a:r>
          </a:p>
          <a:p>
            <a:pPr algn="ctr"/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297842" y="4797152"/>
            <a:ext cx="377386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600"/>
              </a:lnSpc>
            </a:pPr>
            <a:r>
              <a:rPr lang="en-US" altLang="zh-TW" sz="1200" b="1" dirty="0">
                <a:solidFill>
                  <a:srgbClr val="1F497D"/>
                </a:solidFill>
                <a:latin typeface="微軟正黑體" pitchFamily="34" charset="-120"/>
                <a:ea typeface="微軟正黑體" pitchFamily="34" charset="-120"/>
              </a:rPr>
              <a:t>2016.08.31</a:t>
            </a:r>
          </a:p>
          <a:p>
            <a:pPr lvl="0">
              <a:lnSpc>
                <a:spcPts val="1600"/>
              </a:lnSpc>
            </a:pP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行政院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科学技術会オフィスデジタル経済方案産業討論会</a:t>
            </a:r>
            <a:endParaRPr lang="en-US" altLang="zh-TW" sz="1200" b="1" dirty="0">
              <a:solidFill>
                <a:srgbClr val="1F497D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600"/>
              </a:lnSpc>
            </a:pPr>
            <a:r>
              <a:rPr lang="en-US" altLang="zh-TW" sz="1200" b="1" dirty="0">
                <a:solidFill>
                  <a:srgbClr val="1F497D"/>
                </a:solidFill>
                <a:latin typeface="微軟正黑體" pitchFamily="34" charset="-120"/>
                <a:ea typeface="微軟正黑體" pitchFamily="34" charset="-120"/>
              </a:rPr>
              <a:t>2016.06.04</a:t>
            </a:r>
          </a:p>
          <a:p>
            <a:pPr lvl="0">
              <a:lnSpc>
                <a:spcPts val="1600"/>
              </a:lnSpc>
            </a:pPr>
            <a:r>
              <a:rPr lang="zh-TW" altLang="en-US" sz="1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行政院</a:t>
            </a:r>
            <a:r>
              <a:rPr lang="zh-TW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政府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交流会議</a:t>
            </a:r>
            <a:endParaRPr lang="zh-TW" altLang="en-US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600"/>
              </a:lnSpc>
            </a:pPr>
            <a:r>
              <a:rPr lang="en-US" altLang="zh-TW" sz="12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2016.3.24</a:t>
            </a:r>
          </a:p>
          <a:p>
            <a:pPr lvl="0">
              <a:lnSpc>
                <a:spcPts val="1600"/>
              </a:lnSpc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政府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データ</a:t>
            </a:r>
            <a:r>
              <a:rPr lang="zh-TW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品質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向上計画セミナー</a:t>
            </a:r>
            <a:endParaRPr lang="en-US" altLang="zh-TW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600"/>
              </a:lnSpc>
            </a:pPr>
            <a:r>
              <a:rPr lang="en-US" altLang="zh-TW" sz="1200" b="1" dirty="0">
                <a:solidFill>
                  <a:srgbClr val="1F497D"/>
                </a:solidFill>
                <a:latin typeface="微軟正黑體" pitchFamily="34" charset="-120"/>
                <a:ea typeface="微軟正黑體" pitchFamily="34" charset="-120"/>
              </a:rPr>
              <a:t>2015.01.16</a:t>
            </a:r>
            <a:endParaRPr lang="zh-TW" altLang="en-US" sz="1200" b="1" dirty="0">
              <a:solidFill>
                <a:srgbClr val="1F497D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600"/>
              </a:lnSpc>
            </a:pPr>
            <a:r>
              <a:rPr lang="zh-TW" altLang="en-US" sz="1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行政院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より開催するオープンデータ民間</a:t>
            </a:r>
            <a:r>
              <a:rPr lang="en-US" altLang="ja-JP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social group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セミナー</a:t>
            </a:r>
            <a:endParaRPr lang="en-US" altLang="zh-TW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330290" y="4869970"/>
            <a:ext cx="356219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600"/>
              </a:lnSpc>
            </a:pPr>
            <a:r>
              <a:rPr lang="en-US" altLang="zh-TW" sz="1200" b="1" dirty="0">
                <a:solidFill>
                  <a:srgbClr val="1F497D"/>
                </a:solidFill>
                <a:latin typeface="微軟正黑體" pitchFamily="34" charset="-120"/>
                <a:ea typeface="微軟正黑體" pitchFamily="34" charset="-120"/>
              </a:rPr>
              <a:t>2013.12.05</a:t>
            </a:r>
            <a:endParaRPr lang="zh-TW" altLang="en-US" sz="1200" b="1" dirty="0">
              <a:solidFill>
                <a:srgbClr val="1F497D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600"/>
              </a:lnSpc>
            </a:pP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Open Data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產官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シンプジウム</a:t>
            </a:r>
            <a:endParaRPr lang="en-US" altLang="zh-TW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600"/>
              </a:lnSpc>
            </a:pPr>
            <a:r>
              <a:rPr lang="en-US" altLang="zh-TW" sz="12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2014.01~</a:t>
            </a:r>
            <a:r>
              <a:rPr lang="ja-JP" altLang="en-US" sz="12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今なお</a:t>
            </a:r>
            <a:endParaRPr lang="en-US" altLang="ja-JP" sz="12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600"/>
              </a:lnSpc>
            </a:pP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主題式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オープンデータセミナーを開催する（</a:t>
            </a:r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回以上）</a:t>
            </a:r>
            <a:endParaRPr lang="en-US" altLang="zh-TW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600"/>
              </a:lnSpc>
            </a:pPr>
            <a:r>
              <a:rPr lang="en-US" altLang="zh-TW" sz="12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2014.01~</a:t>
            </a:r>
            <a:r>
              <a:rPr lang="zh-TW" altLang="en-US" sz="12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今</a:t>
            </a:r>
            <a:r>
              <a:rPr lang="ja-JP" altLang="en-US" sz="12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なお</a:t>
            </a:r>
            <a:endParaRPr lang="en-US" altLang="zh-TW" sz="12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600"/>
              </a:lnSpc>
            </a:pP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各部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会</a:t>
            </a:r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地方政府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を協力し、オープンデータを推進する</a:t>
            </a:r>
            <a:endParaRPr lang="zh-TW" altLang="en-US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7504" y="4869160"/>
            <a:ext cx="1160578" cy="17736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latin typeface="微軟正黑體" pitchFamily="34" charset="-120"/>
                <a:ea typeface="微軟正黑體" pitchFamily="34" charset="-120"/>
              </a:rPr>
              <a:t>関連イベント</a:t>
            </a:r>
            <a:endParaRPr lang="zh-TW" altLang="en-US" sz="12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71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重要な仕組み</a:t>
            </a: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宣伝と促進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074BFE6F-ACB9-4B5C-B6F3-AC3A4DE8C89B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51520" y="2060848"/>
            <a:ext cx="1016562" cy="2857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微軟正黑體" pitchFamily="34" charset="-120"/>
                <a:ea typeface="微軟正黑體" pitchFamily="34" charset="-120"/>
              </a:rPr>
              <a:t>イベント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0933" y="2073387"/>
            <a:ext cx="7425523" cy="28454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268082" y="2427444"/>
            <a:ext cx="33039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800"/>
              </a:lnSpc>
            </a:pPr>
            <a:r>
              <a:rPr lang="en-US" altLang="zh-TW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2014.09.24</a:t>
            </a:r>
          </a:p>
          <a:p>
            <a:pPr lvl="0">
              <a:lnSpc>
                <a:spcPts val="1800"/>
              </a:lnSpc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Open Data</a:t>
            </a:r>
            <a:r>
              <a:rPr lang="ja-JP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クロズメイン統合年会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800"/>
              </a:lnSpc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ja-JP" altLang="en-US" sz="1400" b="1" dirty="0">
                <a:latin typeface="微軟正黑體" pitchFamily="34" charset="-120"/>
                <a:ea typeface="微軟正黑體" pitchFamily="34" charset="-120"/>
              </a:rPr>
              <a:t>初回目出展で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ja-JP" altLang="en-US" sz="1400" b="1" dirty="0">
                <a:latin typeface="微軟正黑體" pitchFamily="34" charset="-120"/>
                <a:ea typeface="微軟正黑體" pitchFamily="34" charset="-120"/>
              </a:rPr>
              <a:t>実行委員会が実務経験をシェアし、産業データの応用の使い方を説明する。</a:t>
            </a:r>
            <a:endParaRPr lang="en-US" altLang="zh-TW" sz="14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2015.01.07/2015.12.23/2016.12.09</a:t>
            </a:r>
          </a:p>
          <a:p>
            <a:pPr lvl="0">
              <a:lnSpc>
                <a:spcPts val="1800"/>
              </a:lnSpc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Open Data</a:t>
            </a:r>
            <a:r>
              <a:rPr lang="ja-JP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製品ショー兼結果発表会</a:t>
            </a:r>
            <a:endParaRPr lang="en-US" altLang="zh-TW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 algn="ctr">
              <a:lnSpc>
                <a:spcPts val="1800"/>
              </a:lnSpc>
            </a:pP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2016</a:t>
            </a:r>
            <a:r>
              <a:rPr lang="ja-JP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データサービスフェス</a:t>
            </a:r>
            <a:endParaRPr lang="en-US" altLang="zh-TW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800"/>
              </a:lnSpc>
            </a:pPr>
            <a:r>
              <a:rPr lang="ja-JP" altLang="en-US" sz="1400" b="1" dirty="0">
                <a:latin typeface="微軟正黑體" pitchFamily="34" charset="-120"/>
                <a:ea typeface="微軟正黑體" pitchFamily="34" charset="-120"/>
              </a:rPr>
              <a:t>　実務経験をシェアし、産業データの応用の使い方を説明する。　</a:t>
            </a:r>
            <a:endParaRPr lang="zh-TW" altLang="en-US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向右箭號 18"/>
          <p:cNvSpPr/>
          <p:nvPr/>
        </p:nvSpPr>
        <p:spPr>
          <a:xfrm>
            <a:off x="529753" y="1484784"/>
            <a:ext cx="612562" cy="5693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1142315" y="1340768"/>
            <a:ext cx="7525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各イベントを開催し、産業の経験をシァアします</a:t>
            </a:r>
            <a:br>
              <a:rPr lang="en-US" altLang="ja-JP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Open Data</a:t>
            </a:r>
            <a:r>
              <a:rPr lang="ja-JP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と</a:t>
            </a:r>
            <a:r>
              <a:rPr lang="zh-TW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創新</a:t>
            </a:r>
            <a:r>
              <a:rPr lang="ja-JP" altLang="en-US" sz="2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応用を推進します</a:t>
            </a:r>
            <a:endParaRPr lang="en-US" altLang="zh-TW" sz="2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\\nas.tca.org.tw\eGroup\U化資料服務\105年度資料服務產業應用推動計畫\4-3.舉辦各式資料服務應用推廣活動\4-3-2. 主題推廣活動\「開放資料驅動資料經濟」產業趨勢研討會\07. 新聞稿\活動圖片\LINE_P2016525_1618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2745" y="5000636"/>
            <a:ext cx="2223711" cy="16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4788024" y="2348880"/>
            <a:ext cx="36724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TW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2016.05.18</a:t>
            </a:r>
            <a:endParaRPr lang="zh-TW" altLang="zh-TW" sz="14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Open Data</a:t>
            </a:r>
            <a:r>
              <a:rPr lang="ja-JP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がデータ経済を動かす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ja-JP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業界動向セミナー</a:t>
            </a:r>
            <a:endParaRPr lang="en-US" altLang="zh-TW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</a:rPr>
              <a:t>Open Data</a:t>
            </a:r>
            <a:r>
              <a:rPr lang="ja-JP" altLang="en-US" sz="1400" b="1" dirty="0">
                <a:latin typeface="微軟正黑體" pitchFamily="34" charset="-120"/>
                <a:ea typeface="微軟正黑體" pitchFamily="34" charset="-120"/>
              </a:rPr>
              <a:t>がデータ経済を動かすとのテーマより</a:t>
            </a:r>
            <a:r>
              <a:rPr lang="zh-TW" altLang="zh-TW" sz="14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ja-JP" altLang="en-US" sz="1400" b="1" dirty="0">
                <a:latin typeface="微軟正黑體" pitchFamily="34" charset="-120"/>
                <a:ea typeface="微軟正黑體" pitchFamily="34" charset="-120"/>
              </a:rPr>
              <a:t>実際の事例で産業がデータ応用を投入することを誘致します。</a:t>
            </a:r>
            <a:endParaRPr lang="en-US" altLang="zh-TW" sz="14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800"/>
              </a:lnSpc>
            </a:pPr>
            <a:r>
              <a:rPr lang="en-US" altLang="zh-TW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2016.05.18</a:t>
            </a:r>
            <a:endParaRPr lang="en-US" altLang="zh-TW" sz="14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800"/>
              </a:lnSpc>
            </a:pP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Talking Data X  Traffic</a:t>
            </a:r>
          </a:p>
          <a:p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1400" b="1" dirty="0">
                <a:latin typeface="微軟正黑體" pitchFamily="34" charset="-120"/>
                <a:ea typeface="微軟正黑體" pitchFamily="34" charset="-120"/>
              </a:rPr>
              <a:t>交通</a:t>
            </a:r>
            <a:r>
              <a:rPr lang="ja-JP" altLang="en-US" sz="1400" b="1" dirty="0">
                <a:latin typeface="微軟正黑體" pitchFamily="34" charset="-120"/>
                <a:ea typeface="微軟正黑體" pitchFamily="34" charset="-120"/>
              </a:rPr>
              <a:t>データを題にするセミナー</a:t>
            </a:r>
            <a:endParaRPr lang="en-US" altLang="zh-TW" sz="1400" b="1" dirty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800"/>
              </a:lnSpc>
            </a:pP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ja-JP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今のところにほぼ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近百</a:t>
            </a:r>
            <a:r>
              <a:rPr lang="ja-JP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回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Open Data</a:t>
            </a:r>
            <a:r>
              <a:rPr lang="ja-JP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応用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活動</a:t>
            </a:r>
            <a:r>
              <a:rPr lang="ja-JP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を参与しました</a:t>
            </a:r>
            <a:endParaRPr lang="zh-TW" altLang="en-US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1222044" y="1988840"/>
            <a:ext cx="306192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/>
            <a:r>
              <a:rPr lang="ja-JP" altLang="en-US" sz="2000" dirty="0">
                <a:solidFill>
                  <a:srgbClr val="0000FF"/>
                </a:solidFill>
              </a:rPr>
              <a:t>大型のプロモーション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4788024" y="1993404"/>
            <a:ext cx="1797415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l"/>
            <a:r>
              <a:rPr lang="ja-JP" altLang="en-US" sz="2000" dirty="0">
                <a:solidFill>
                  <a:srgbClr val="0000FF"/>
                </a:solidFill>
              </a:rPr>
              <a:t>交流と討論</a:t>
            </a:r>
            <a:endParaRPr lang="zh-TW" altLang="en-US" sz="2000" dirty="0">
              <a:solidFill>
                <a:srgbClr val="0000FF"/>
              </a:solidFill>
            </a:endParaRPr>
          </a:p>
        </p:txBody>
      </p:sp>
      <p:pic>
        <p:nvPicPr>
          <p:cNvPr id="3" name="Picture 2" descr="\\nas.tca.org.tw\eGroup\U化資料服務\104年度資料服務產業應用推動計畫\4-2.舉辦國內各式資料服務應用推廣活動\企業應用研討會\06.新聞媒體\宸訊科技徐承原總經理表示開放資料省下資料蒐集成本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5"/>
          <a:stretch/>
        </p:blipFill>
        <p:spPr bwMode="auto">
          <a:xfrm>
            <a:off x="3427979" y="5003603"/>
            <a:ext cx="2288041" cy="16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nas.tca.org.tw\eGroup\U化資料服務\104年度資料服務產業應用推動計畫\4-2.舉辦國內各式資料服務應用推廣活動\媒體議題研討會\08. 新聞媒體\圖3. 防疫最前線，政府、媒體、公民合作無間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178" y="5003603"/>
            <a:ext cx="2288041" cy="16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78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856" y="3417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重要な仕組み</a:t>
            </a: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国際交流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82361"/>
            <a:ext cx="9144000" cy="51435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3018465"/>
            <a:ext cx="720080" cy="449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594529"/>
            <a:ext cx="741259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196996"/>
            <a:ext cx="720080" cy="477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直線圖說文字 2 38"/>
          <p:cNvSpPr/>
          <p:nvPr/>
        </p:nvSpPr>
        <p:spPr>
          <a:xfrm>
            <a:off x="83914" y="2307914"/>
            <a:ext cx="2319838" cy="566794"/>
          </a:xfrm>
          <a:prstGeom prst="borderCallout2">
            <a:avLst>
              <a:gd name="adj1" fmla="val 116103"/>
              <a:gd name="adj2" fmla="val 18172"/>
              <a:gd name="adj3" fmla="val 149482"/>
              <a:gd name="adj4" fmla="val 24109"/>
              <a:gd name="adj5" fmla="val 165010"/>
              <a:gd name="adj6" fmla="val 37848"/>
            </a:avLst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40" name="文字方塊 39"/>
          <p:cNvSpPr txBox="1"/>
          <p:nvPr/>
        </p:nvSpPr>
        <p:spPr>
          <a:xfrm>
            <a:off x="83914" y="2302697"/>
            <a:ext cx="2681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2015.05.25</a:t>
            </a:r>
          </a:p>
          <a:p>
            <a:pPr>
              <a:lnSpc>
                <a:spcPts val="1600"/>
              </a:lnSpc>
            </a:pPr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カナダ国際</a:t>
            </a:r>
            <a:r>
              <a:rPr lang="en-US" altLang="ja-JP" sz="1200" b="1" dirty="0">
                <a:latin typeface="微軟正黑體" pitchFamily="34" charset="-120"/>
                <a:ea typeface="微軟正黑體" pitchFamily="34" charset="-120"/>
              </a:rPr>
              <a:t>open data </a:t>
            </a:r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セミナー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600"/>
              </a:lnSpc>
            </a:pPr>
            <a:endParaRPr lang="en-US" altLang="zh-TW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直線圖說文字 2 40"/>
          <p:cNvSpPr/>
          <p:nvPr/>
        </p:nvSpPr>
        <p:spPr>
          <a:xfrm>
            <a:off x="578291" y="5577249"/>
            <a:ext cx="2032698" cy="566794"/>
          </a:xfrm>
          <a:prstGeom prst="borderCallout2">
            <a:avLst>
              <a:gd name="adj1" fmla="val -20191"/>
              <a:gd name="adj2" fmla="val 40061"/>
              <a:gd name="adj3" fmla="val -22973"/>
              <a:gd name="adj4" fmla="val 16999"/>
              <a:gd name="adj5" fmla="val -142411"/>
              <a:gd name="adj6" fmla="val 1508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42" name="文字方塊 41"/>
          <p:cNvSpPr txBox="1"/>
          <p:nvPr/>
        </p:nvSpPr>
        <p:spPr>
          <a:xfrm>
            <a:off x="611560" y="5604165"/>
            <a:ext cx="2162843" cy="51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2015.10.25</a:t>
            </a:r>
          </a:p>
          <a:p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ja-JP" altLang="en-US" sz="1400" b="1" dirty="0">
                <a:latin typeface="微軟正黑體" pitchFamily="34" charset="-120"/>
                <a:ea typeface="微軟正黑體" pitchFamily="34" charset="-120"/>
              </a:rPr>
              <a:t>メキシコ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</a:rPr>
              <a:t>OGP</a:t>
            </a:r>
            <a:r>
              <a:rPr lang="ja-JP" altLang="en-US" sz="1400" b="1" dirty="0">
                <a:latin typeface="微軟正黑體" pitchFamily="34" charset="-120"/>
                <a:ea typeface="微軟正黑體" pitchFamily="34" charset="-120"/>
              </a:rPr>
              <a:t>世界年会</a:t>
            </a:r>
            <a:endParaRPr lang="en-US" altLang="zh-TW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直線圖說文字 2 42"/>
          <p:cNvSpPr/>
          <p:nvPr/>
        </p:nvSpPr>
        <p:spPr>
          <a:xfrm>
            <a:off x="1475656" y="4419225"/>
            <a:ext cx="2270664" cy="744964"/>
          </a:xfrm>
          <a:prstGeom prst="borderCallout2">
            <a:avLst>
              <a:gd name="adj1" fmla="val -12994"/>
              <a:gd name="adj2" fmla="val 33394"/>
              <a:gd name="adj3" fmla="val -87064"/>
              <a:gd name="adj4" fmla="val 30679"/>
              <a:gd name="adj5" fmla="val -87941"/>
              <a:gd name="adj6" fmla="val 17932"/>
            </a:avLst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44" name="文字方塊 43"/>
          <p:cNvSpPr txBox="1"/>
          <p:nvPr/>
        </p:nvSpPr>
        <p:spPr>
          <a:xfrm>
            <a:off x="1475656" y="4435784"/>
            <a:ext cx="2406878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2014.10.24</a:t>
            </a:r>
          </a:p>
          <a:p>
            <a:r>
              <a:rPr lang="ja-JP" altLang="en-US" sz="1400" b="1" dirty="0">
                <a:latin typeface="微軟正黑體" pitchFamily="34" charset="-120"/>
                <a:ea typeface="微軟正黑體" pitchFamily="34" charset="-120"/>
              </a:rPr>
              <a:t>オープンデータ国際論壇</a:t>
            </a:r>
            <a:endParaRPr lang="en-US" altLang="zh-TW" sz="1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アメリカ</a:t>
            </a: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b="1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GovLab</a:t>
            </a: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と</a:t>
            </a:r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LOI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を締結</a:t>
            </a:r>
            <a:endParaRPr lang="en-US" altLang="zh-TW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5" name="直線圖說文字 2 44"/>
          <p:cNvSpPr/>
          <p:nvPr/>
        </p:nvSpPr>
        <p:spPr>
          <a:xfrm>
            <a:off x="4224878" y="3548132"/>
            <a:ext cx="2480736" cy="744964"/>
          </a:xfrm>
          <a:prstGeom prst="borderCallout2">
            <a:avLst>
              <a:gd name="adj1" fmla="val 48037"/>
              <a:gd name="adj2" fmla="val 103255"/>
              <a:gd name="adj3" fmla="val 4307"/>
              <a:gd name="adj4" fmla="val 112683"/>
              <a:gd name="adj5" fmla="val 3867"/>
              <a:gd name="adj6" fmla="val 121688"/>
            </a:avLst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46" name="文字方塊 45"/>
          <p:cNvSpPr txBox="1"/>
          <p:nvPr/>
        </p:nvSpPr>
        <p:spPr>
          <a:xfrm>
            <a:off x="4234798" y="3564691"/>
            <a:ext cx="2460896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2014.10.24</a:t>
            </a:r>
          </a:p>
          <a:p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ja-JP" altLang="en-US" sz="1400" b="1" dirty="0">
                <a:latin typeface="微軟正黑體" pitchFamily="34" charset="-120"/>
                <a:ea typeface="微軟正黑體" pitchFamily="34" charset="-120"/>
              </a:rPr>
              <a:t>オープンデータ国際論壇</a:t>
            </a:r>
            <a:endParaRPr lang="en-US" altLang="zh-TW" sz="1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ja-JP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韓国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NIA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ja-JP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と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MOU</a:t>
            </a:r>
            <a:r>
              <a:rPr lang="ja-JP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を締結</a:t>
            </a:r>
            <a:endParaRPr lang="en-US" altLang="zh-TW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直線圖說文字 2 48"/>
          <p:cNvSpPr/>
          <p:nvPr/>
        </p:nvSpPr>
        <p:spPr>
          <a:xfrm>
            <a:off x="3851920" y="4437112"/>
            <a:ext cx="2810323" cy="912906"/>
          </a:xfrm>
          <a:prstGeom prst="borderCallout2">
            <a:avLst>
              <a:gd name="adj1" fmla="val 18965"/>
              <a:gd name="adj2" fmla="val 91665"/>
              <a:gd name="adj3" fmla="val 18813"/>
              <a:gd name="adj4" fmla="val 104401"/>
              <a:gd name="adj5" fmla="val 1362"/>
              <a:gd name="adj6" fmla="val 109224"/>
            </a:avLst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48" name="文字方塊 47"/>
          <p:cNvSpPr txBox="1"/>
          <p:nvPr/>
        </p:nvSpPr>
        <p:spPr>
          <a:xfrm>
            <a:off x="3851920" y="4293096"/>
            <a:ext cx="28741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2015.02</a:t>
            </a:r>
          </a:p>
          <a:p>
            <a:pPr>
              <a:lnSpc>
                <a:spcPts val="1600"/>
              </a:lnSpc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ja-JP" altLang="en-US" sz="1400" b="1" dirty="0">
                <a:latin typeface="微軟正黑體" pitchFamily="34" charset="-120"/>
                <a:ea typeface="微軟正黑體" pitchFamily="34" charset="-120"/>
              </a:rPr>
              <a:t>タイ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</a:rPr>
              <a:t>EGA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ja-JP" altLang="en-US" sz="1400" b="1" dirty="0">
                <a:latin typeface="微軟正黑體" pitchFamily="34" charset="-120"/>
                <a:ea typeface="微軟正黑體" pitchFamily="34" charset="-120"/>
              </a:rPr>
              <a:t>と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</a:rPr>
              <a:t>MOU</a:t>
            </a:r>
            <a:r>
              <a:rPr lang="ja-JP" altLang="en-US" sz="1400" b="1" dirty="0">
                <a:latin typeface="微軟正黑體" pitchFamily="34" charset="-120"/>
                <a:ea typeface="微軟正黑體" pitchFamily="34" charset="-120"/>
              </a:rPr>
              <a:t>を締結</a:t>
            </a:r>
            <a:endParaRPr lang="en-US" altLang="zh-TW" sz="14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600"/>
              </a:lnSpc>
            </a:pPr>
            <a:r>
              <a:rPr lang="en-US" altLang="zh-TW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2015.09</a:t>
            </a:r>
          </a:p>
          <a:p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ja-JP" altLang="en-US" sz="1400" b="1" dirty="0">
                <a:latin typeface="微軟正黑體" pitchFamily="34" charset="-120"/>
                <a:ea typeface="微軟正黑體" pitchFamily="34" charset="-120"/>
              </a:rPr>
              <a:t>台湾とタイ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共</a:t>
            </a:r>
            <a:r>
              <a:rPr lang="ja-JP" altLang="en-US" sz="1400" b="1" dirty="0">
                <a:latin typeface="微軟正黑體" pitchFamily="34" charset="-120"/>
                <a:ea typeface="微軟正黑體" pitchFamily="34" charset="-120"/>
              </a:rPr>
              <a:t>に国際ハッカソンを主催する</a:t>
            </a:r>
            <a:endParaRPr lang="en-US" altLang="zh-TW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843807" y="5445224"/>
            <a:ext cx="6258047" cy="13262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52" name="文字方塊 51"/>
          <p:cNvSpPr txBox="1"/>
          <p:nvPr/>
        </p:nvSpPr>
        <p:spPr>
          <a:xfrm>
            <a:off x="5940152" y="5589240"/>
            <a:ext cx="3240360" cy="12413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2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2016.03.08</a:t>
            </a:r>
            <a:r>
              <a:rPr lang="zh-TW" altLang="en-US" sz="12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 與 </a:t>
            </a:r>
            <a:r>
              <a:rPr lang="en-US" altLang="zh-TW" sz="12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03.31 </a:t>
            </a:r>
          </a:p>
          <a:p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アジアオープンデータ国際会議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600"/>
              </a:lnSpc>
            </a:pPr>
            <a:r>
              <a:rPr lang="en-US" altLang="zh-TW" sz="12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2015.10.14</a:t>
            </a:r>
          </a:p>
          <a:p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    2015</a:t>
            </a:r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アジアオープンデータセミナー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アジアオープンデータパートナシュップ</a:t>
            </a:r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(AODP)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を設立</a:t>
            </a:r>
            <a:endParaRPr lang="en-US" altLang="zh-TW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" name="投影片編號版面配置區 3"/>
          <p:cNvSpPr txBox="1">
            <a:spLocks/>
          </p:cNvSpPr>
          <p:nvPr/>
        </p:nvSpPr>
        <p:spPr>
          <a:xfrm>
            <a:off x="702027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4BFE6F-ACB9-4B5C-B6F3-AC3A4DE8C89B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1026" name="Picture 2" descr="C:\Users\elodie\Desktop\日本國旗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6692" y="3622209"/>
            <a:ext cx="739869" cy="493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odie\Desktop\菲律賓國旗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7006" y="4674649"/>
            <a:ext cx="756084" cy="50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941" y="4290586"/>
            <a:ext cx="754575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535" y="3492853"/>
            <a:ext cx="755715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直線圖說文字 2 36"/>
          <p:cNvSpPr/>
          <p:nvPr/>
        </p:nvSpPr>
        <p:spPr>
          <a:xfrm>
            <a:off x="2610988" y="1309494"/>
            <a:ext cx="2579895" cy="1687458"/>
          </a:xfrm>
          <a:prstGeom prst="borderCallout2">
            <a:avLst>
              <a:gd name="adj1" fmla="val 105944"/>
              <a:gd name="adj2" fmla="val 24666"/>
              <a:gd name="adj3" fmla="val 116731"/>
              <a:gd name="adj4" fmla="val 24887"/>
              <a:gd name="adj5" fmla="val 118584"/>
              <a:gd name="adj6" fmla="val 37101"/>
            </a:avLst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36" name="文字方塊 35"/>
          <p:cNvSpPr txBox="1"/>
          <p:nvPr/>
        </p:nvSpPr>
        <p:spPr>
          <a:xfrm>
            <a:off x="2574533" y="1263144"/>
            <a:ext cx="257353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2013.12.11</a:t>
            </a:r>
          </a:p>
          <a:p>
            <a:pPr lvl="0">
              <a:lnSpc>
                <a:spcPts val="1600"/>
              </a:lnSpc>
            </a:pP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Open Data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 當大師遇見大師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600"/>
              </a:lnSpc>
            </a:pP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台とイギリスが意向状を締結する</a:t>
            </a:r>
            <a:endParaRPr lang="en-US" altLang="zh-TW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600"/>
              </a:lnSpc>
            </a:pPr>
            <a:r>
              <a:rPr lang="en-US" altLang="zh-TW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2014.07.10</a:t>
            </a:r>
          </a:p>
          <a:p>
            <a:pPr lvl="0">
              <a:lnSpc>
                <a:spcPts val="1600"/>
              </a:lnSpc>
            </a:pPr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国際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GSDI</a:t>
            </a:r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交流会議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600"/>
              </a:lnSpc>
            </a:pP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イギリス</a:t>
            </a:r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ODI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と</a:t>
            </a:r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MOU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を締結する</a:t>
            </a:r>
            <a:endParaRPr lang="en-US" altLang="zh-TW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600"/>
              </a:lnSpc>
            </a:pPr>
            <a:r>
              <a:rPr lang="en-US" altLang="zh-TW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2015.03.19</a:t>
            </a:r>
          </a:p>
          <a:p>
            <a:pPr lvl="0">
              <a:lnSpc>
                <a:spcPts val="1600"/>
              </a:lnSpc>
            </a:pPr>
            <a:r>
              <a:rPr lang="zh-TW" altLang="en-US" sz="1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台</a:t>
            </a:r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イギリス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交流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120" y="5097990"/>
            <a:ext cx="756084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「法國」的圖片搜尋結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72" y="3119454"/>
            <a:ext cx="702000" cy="4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542" y="3025058"/>
            <a:ext cx="711475" cy="467795"/>
          </a:xfrm>
          <a:prstGeom prst="rect">
            <a:avLst/>
          </a:prstGeom>
          <a:ln>
            <a:noFill/>
          </a:ln>
          <a:effectLst/>
        </p:spPr>
      </p:pic>
      <p:sp>
        <p:nvSpPr>
          <p:cNvPr id="35" name="直線圖說文字 2 34"/>
          <p:cNvSpPr/>
          <p:nvPr/>
        </p:nvSpPr>
        <p:spPr>
          <a:xfrm>
            <a:off x="6521960" y="1929591"/>
            <a:ext cx="2579895" cy="1323439"/>
          </a:xfrm>
          <a:prstGeom prst="borderCallout2">
            <a:avLst>
              <a:gd name="adj1" fmla="val 107420"/>
              <a:gd name="adj2" fmla="val -47443"/>
              <a:gd name="adj3" fmla="val 109196"/>
              <a:gd name="adj4" fmla="val -23389"/>
              <a:gd name="adj5" fmla="val 73901"/>
              <a:gd name="adj6" fmla="val -6286"/>
            </a:avLst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38" name="文字方塊 37"/>
          <p:cNvSpPr txBox="1"/>
          <p:nvPr/>
        </p:nvSpPr>
        <p:spPr>
          <a:xfrm>
            <a:off x="6521960" y="1839208"/>
            <a:ext cx="2645539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2016.12.07-10</a:t>
            </a:r>
          </a:p>
          <a:p>
            <a:pPr lvl="0">
              <a:lnSpc>
                <a:spcPts val="1600"/>
              </a:lnSpc>
            </a:pPr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フランスパリー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OGP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全</a:t>
            </a:r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世界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会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フランスのデータ業者</a:t>
            </a:r>
            <a:r>
              <a:rPr lang="en-US" altLang="zh-TW" sz="1200" b="1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Ekimerics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訪問</a:t>
            </a:r>
            <a:endParaRPr lang="en-US" altLang="zh-TW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600"/>
              </a:lnSpc>
            </a:pPr>
            <a:r>
              <a:rPr lang="en-US" altLang="zh-TW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2017.02.24</a:t>
            </a:r>
          </a:p>
          <a:p>
            <a:pPr lvl="0">
              <a:lnSpc>
                <a:spcPts val="1600"/>
              </a:lnSpc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 台</a:t>
            </a:r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とフランスデジタル経済産業サロンー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600"/>
              </a:lnSpc>
            </a:pP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フランス</a:t>
            </a:r>
            <a:r>
              <a:rPr lang="en-US" altLang="zh-TW" sz="1200" b="1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Ekimetrics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と</a:t>
            </a:r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MOU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を締結</a:t>
            </a:r>
            <a:endParaRPr lang="en-US" altLang="zh-TW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2876487" y="5445224"/>
            <a:ext cx="33516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2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2016.10.05-07</a:t>
            </a:r>
          </a:p>
          <a:p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スペイン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IODC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AODP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会員</a:t>
            </a:r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共同發表</a:t>
            </a:r>
            <a:endParaRPr lang="en-US" altLang="zh-TW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600"/>
              </a:lnSpc>
            </a:pPr>
            <a:r>
              <a:rPr lang="en-US" altLang="zh-TW" sz="1200" b="1" dirty="0">
                <a:solidFill>
                  <a:srgbClr val="1F497D"/>
                </a:solidFill>
                <a:latin typeface="微軟正黑體" pitchFamily="34" charset="-120"/>
                <a:ea typeface="微軟正黑體" pitchFamily="34" charset="-120"/>
              </a:rPr>
              <a:t>2016.09.07-08</a:t>
            </a:r>
          </a:p>
          <a:p>
            <a:pPr lvl="0"/>
            <a:r>
              <a:rPr lang="zh-TW" altLang="en-US" sz="1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2016 </a:t>
            </a:r>
            <a:r>
              <a:rPr lang="ja-JP" altLang="en-US" sz="1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アジアオープンデータセミナー</a:t>
            </a:r>
            <a:endParaRPr lang="en-US" altLang="zh-TW" sz="12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ts val="1600"/>
              </a:lnSpc>
            </a:pPr>
            <a:r>
              <a:rPr lang="en-US" altLang="zh-TW" sz="1200" b="1" dirty="0">
                <a:solidFill>
                  <a:srgbClr val="1F497D"/>
                </a:solidFill>
                <a:latin typeface="微軟正黑體" pitchFamily="34" charset="-120"/>
                <a:ea typeface="微軟正黑體" pitchFamily="34" charset="-120"/>
              </a:rPr>
              <a:t>2016.08.13-14</a:t>
            </a:r>
          </a:p>
          <a:p>
            <a:pPr lvl="0"/>
            <a:r>
              <a:rPr lang="zh-TW" altLang="en-US" sz="1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ja-JP" altLang="en-US" sz="12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台湾、タイ、インドネシアと共にアジアハッカー競技大会を主催する。</a:t>
            </a:r>
            <a:endParaRPr lang="en-US" altLang="zh-TW" sz="12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9" name="直線單箭頭接點 58"/>
          <p:cNvCxnSpPr/>
          <p:nvPr/>
        </p:nvCxnSpPr>
        <p:spPr>
          <a:xfrm>
            <a:off x="8892480" y="5589240"/>
            <a:ext cx="0" cy="364309"/>
          </a:xfrm>
          <a:prstGeom prst="straightConnector1">
            <a:avLst/>
          </a:prstGeom>
          <a:ln w="57150">
            <a:solidFill>
              <a:srgbClr val="C00000">
                <a:alpha val="4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「荷蘭」的圖片搜尋結果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227" y="2633187"/>
            <a:ext cx="702000" cy="4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直線圖說文字 2 52"/>
          <p:cNvSpPr/>
          <p:nvPr/>
        </p:nvSpPr>
        <p:spPr>
          <a:xfrm>
            <a:off x="5289012" y="1094015"/>
            <a:ext cx="2555718" cy="744964"/>
          </a:xfrm>
          <a:prstGeom prst="borderCallout2">
            <a:avLst>
              <a:gd name="adj1" fmla="val 120332"/>
              <a:gd name="adj2" fmla="val 23298"/>
              <a:gd name="adj3" fmla="val 217680"/>
              <a:gd name="adj4" fmla="val 22271"/>
              <a:gd name="adj5" fmla="val 216803"/>
              <a:gd name="adj6" fmla="val 7710"/>
            </a:avLst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54" name="文字方塊 53"/>
          <p:cNvSpPr txBox="1"/>
          <p:nvPr/>
        </p:nvSpPr>
        <p:spPr>
          <a:xfrm>
            <a:off x="5270309" y="1088151"/>
            <a:ext cx="2574419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2016.06.29-30</a:t>
            </a:r>
          </a:p>
          <a:p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オランダ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ja-JP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欧州</a:t>
            </a:r>
            <a:r>
              <a:rPr lang="ja-JP" altLang="en-US" sz="1200" b="1" dirty="0">
                <a:latin typeface="微軟正黑體" pitchFamily="34" charset="-120"/>
                <a:ea typeface="微軟正黑體" pitchFamily="34" charset="-120"/>
              </a:rPr>
              <a:t>データセミナ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ODA</a:t>
            </a:r>
            <a:r>
              <a:rPr lang="ja-JP" altLang="en-US" sz="1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出展。台湾推進事例の宣伝</a:t>
            </a:r>
            <a:endParaRPr lang="en-US" altLang="zh-TW" sz="1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897247" y="3501008"/>
            <a:ext cx="1995233" cy="2230537"/>
          </a:xfrm>
          <a:prstGeom prst="rect">
            <a:avLst/>
          </a:prstGeom>
          <a:noFill/>
          <a:ln w="57150">
            <a:solidFill>
              <a:srgbClr val="C00000">
                <a:alpha val="40000"/>
              </a:srgb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</p:spTree>
    <p:extLst>
      <p:ext uri="{BB962C8B-B14F-4D97-AF65-F5344CB8AC3E}">
        <p14:creationId xmlns:p14="http://schemas.microsoft.com/office/powerpoint/2010/main" val="357526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設計">
      <a:majorFont>
        <a:latin typeface="Times New Roman"/>
        <a:ea typeface="標楷體"/>
        <a:cs typeface="新細明體"/>
      </a:majorFont>
      <a:minorFont>
        <a:latin typeface="Times New Roman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CC00"/>
            </a:gs>
            <a:gs pos="50000">
              <a:schemeClr val="bg1"/>
            </a:gs>
            <a:gs pos="100000">
              <a:srgbClr val="FFCC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noFill/>
        <a:ln w="28575">
          <a:solidFill>
            <a:srgbClr val="333333"/>
          </a:solidFill>
          <a:round/>
          <a:headEnd type="none" w="sm" len="sm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4920</TotalTime>
  <Words>1372</Words>
  <Application>Microsoft Office PowerPoint</Application>
  <PresentationFormat>画面に合わせる (4:3)</PresentationFormat>
  <Paragraphs>234</Paragraphs>
  <Slides>13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13</vt:i4>
      </vt:variant>
    </vt:vector>
  </HeadingPairs>
  <TitlesOfParts>
    <vt:vector size="25" baseType="lpstr">
      <vt:lpstr>標楷體</vt:lpstr>
      <vt:lpstr>微軟正黑體</vt:lpstr>
      <vt:lpstr>ＭＳ Ｐゴシック</vt:lpstr>
      <vt:lpstr>新細明體</vt:lpstr>
      <vt:lpstr>軟體</vt:lpstr>
      <vt:lpstr>Arial</vt:lpstr>
      <vt:lpstr>Calibri</vt:lpstr>
      <vt:lpstr>Times New Roman</vt:lpstr>
      <vt:lpstr>Wingdings</vt:lpstr>
      <vt:lpstr>Office 佈景主題</vt:lpstr>
      <vt:lpstr>自訂設計</vt:lpstr>
      <vt:lpstr>1_Office 佈景主題</vt:lpstr>
      <vt:lpstr> Open Dataアライアンスの紹介</vt:lpstr>
      <vt:lpstr>アライアンスの目的と使命</vt:lpstr>
      <vt:lpstr>アライアンスの組織</vt:lpstr>
      <vt:lpstr>Open Dataアライアンスの会長の紹介</vt:lpstr>
      <vt:lpstr>会員の現況</vt:lpstr>
      <vt:lpstr>アライアンスの宣伝する通路</vt:lpstr>
      <vt:lpstr>重要な仕組み：産学官の重要なコミュニケーションプラットフォーム</vt:lpstr>
      <vt:lpstr>重要な仕組み：宣伝と促進</vt:lpstr>
      <vt:lpstr>重要な仕組み：国際交流</vt:lpstr>
      <vt:lpstr>PowerPoint プレゼンテーション</vt:lpstr>
      <vt:lpstr> 重要な成果 </vt:lpstr>
      <vt:lpstr>2017年推進の重要作業</vt:lpstr>
      <vt:lpstr>ご清聴有難う御座いました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李金璇</dc:creator>
  <cp:lastModifiedBy>橋田　理恵</cp:lastModifiedBy>
  <cp:revision>469</cp:revision>
  <cp:lastPrinted>2017-04-14T01:28:50Z</cp:lastPrinted>
  <dcterms:created xsi:type="dcterms:W3CDTF">2013-09-03T08:59:07Z</dcterms:created>
  <dcterms:modified xsi:type="dcterms:W3CDTF">2017-05-10T06:03:31Z</dcterms:modified>
</cp:coreProperties>
</file>